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256" r:id="rId2"/>
    <p:sldId id="257" r:id="rId3"/>
    <p:sldId id="258" r:id="rId4"/>
    <p:sldId id="271" r:id="rId5"/>
    <p:sldId id="272" r:id="rId6"/>
    <p:sldId id="275" r:id="rId7"/>
    <p:sldId id="274" r:id="rId8"/>
    <p:sldId id="273" r:id="rId9"/>
    <p:sldId id="277" r:id="rId10"/>
    <p:sldId id="259" r:id="rId11"/>
    <p:sldId id="260" r:id="rId12"/>
    <p:sldId id="268" r:id="rId13"/>
    <p:sldId id="269" r:id="rId14"/>
    <p:sldId id="270" r:id="rId15"/>
    <p:sldId id="278" r:id="rId16"/>
    <p:sldId id="279" r:id="rId17"/>
    <p:sldId id="280" r:id="rId18"/>
    <p:sldId id="281" r:id="rId19"/>
    <p:sldId id="282" r:id="rId20"/>
    <p:sldId id="283" r:id="rId21"/>
    <p:sldId id="284" r:id="rId22"/>
    <p:sldId id="285" r:id="rId23"/>
    <p:sldId id="286" r:id="rId24"/>
    <p:sldId id="289" r:id="rId25"/>
    <p:sldId id="287" r:id="rId26"/>
    <p:sldId id="290" r:id="rId27"/>
    <p:sldId id="288" r:id="rId28"/>
    <p:sldId id="291" r:id="rId29"/>
    <p:sldId id="261" r:id="rId30"/>
    <p:sldId id="262" r:id="rId31"/>
    <p:sldId id="292" r:id="rId32"/>
    <p:sldId id="293" r:id="rId33"/>
    <p:sldId id="263" r:id="rId34"/>
    <p:sldId id="264" r:id="rId35"/>
    <p:sldId id="295" r:id="rId36"/>
    <p:sldId id="294" r:id="rId37"/>
    <p:sldId id="265" r:id="rId38"/>
    <p:sldId id="266" r:id="rId39"/>
    <p:sldId id="296" r:id="rId40"/>
    <p:sldId id="267" r:id="rId41"/>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autoAdjust="0"/>
  </p:normalViewPr>
  <p:slideViewPr>
    <p:cSldViewPr snapToGrid="0">
      <p:cViewPr varScale="1">
        <p:scale>
          <a:sx n="73" d="100"/>
          <a:sy n="73" d="100"/>
        </p:scale>
        <p:origin x="-420"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2E96ED-5230-4637-AA85-5C1D4C98C827}" type="doc">
      <dgm:prSet loTypeId="urn:microsoft.com/office/officeart/2018/2/layout/IconVerticalSolidList" loCatId="icon" qsTypeId="urn:microsoft.com/office/officeart/2005/8/quickstyle/simple1" qsCatId="simple" csTypeId="urn:microsoft.com/office/officeart/2005/8/colors/accent6_3" csCatId="accent6" phldr="1"/>
      <dgm:spPr/>
      <dgm:t>
        <a:bodyPr/>
        <a:lstStyle/>
        <a:p>
          <a:endParaRPr lang="en-US"/>
        </a:p>
      </dgm:t>
    </dgm:pt>
    <dgm:pt modelId="{997ADA00-1BD2-4A60-9C8A-A0268F2B286F}">
      <dgm:prSet/>
      <dgm:spPr/>
      <dgm:t>
        <a:bodyPr/>
        <a:lstStyle/>
        <a:p>
          <a:pPr>
            <a:lnSpc>
              <a:spcPct val="100000"/>
            </a:lnSpc>
          </a:pPr>
          <a:r>
            <a:rPr lang="en-US" dirty="0"/>
            <a:t>Date</a:t>
          </a:r>
        </a:p>
      </dgm:t>
    </dgm:pt>
    <dgm:pt modelId="{F5877EB6-1080-4FEF-B1D0-66701D629808}" type="parTrans" cxnId="{227EDD24-347C-4E3B-AE0B-AE2BCE8B8FF8}">
      <dgm:prSet/>
      <dgm:spPr/>
      <dgm:t>
        <a:bodyPr/>
        <a:lstStyle/>
        <a:p>
          <a:endParaRPr lang="en-US"/>
        </a:p>
      </dgm:t>
    </dgm:pt>
    <dgm:pt modelId="{42815E1E-07F7-43A1-8B57-263A3CD6AC6A}" type="sibTrans" cxnId="{227EDD24-347C-4E3B-AE0B-AE2BCE8B8FF8}">
      <dgm:prSet/>
      <dgm:spPr/>
      <dgm:t>
        <a:bodyPr/>
        <a:lstStyle/>
        <a:p>
          <a:endParaRPr lang="en-US"/>
        </a:p>
      </dgm:t>
    </dgm:pt>
    <dgm:pt modelId="{41E648C6-833F-4693-8DB8-D775AAEA1104}">
      <dgm:prSet/>
      <dgm:spPr/>
      <dgm:t>
        <a:bodyPr/>
        <a:lstStyle/>
        <a:p>
          <a:pPr>
            <a:lnSpc>
              <a:spcPct val="100000"/>
            </a:lnSpc>
          </a:pPr>
          <a:r>
            <a:rPr lang="en-US" dirty="0">
              <a:latin typeface="Avenir Next LT Pro"/>
            </a:rPr>
            <a:t>date</a:t>
          </a:r>
          <a:r>
            <a:rPr lang="en-US" dirty="0"/>
            <a:t> of product sold</a:t>
          </a:r>
        </a:p>
      </dgm:t>
    </dgm:pt>
    <dgm:pt modelId="{68C77AC6-A60A-4527-AFC5-783DE6A0A262}" type="parTrans" cxnId="{86F5CB21-4801-499F-AB2B-EBC87BDABF7F}">
      <dgm:prSet/>
      <dgm:spPr/>
      <dgm:t>
        <a:bodyPr/>
        <a:lstStyle/>
        <a:p>
          <a:endParaRPr lang="en-US"/>
        </a:p>
      </dgm:t>
    </dgm:pt>
    <dgm:pt modelId="{1DF178B2-CCEB-41B5-AC50-4C1558B10E1E}" type="sibTrans" cxnId="{86F5CB21-4801-499F-AB2B-EBC87BDABF7F}">
      <dgm:prSet/>
      <dgm:spPr/>
      <dgm:t>
        <a:bodyPr/>
        <a:lstStyle/>
        <a:p>
          <a:endParaRPr lang="en-US"/>
        </a:p>
      </dgm:t>
    </dgm:pt>
    <dgm:pt modelId="{8592D6C5-B46C-45C3-B194-673280901C8E}">
      <dgm:prSet/>
      <dgm:spPr/>
      <dgm:t>
        <a:bodyPr/>
        <a:lstStyle/>
        <a:p>
          <a:pPr>
            <a:lnSpc>
              <a:spcPct val="100000"/>
            </a:lnSpc>
          </a:pPr>
          <a:r>
            <a:rPr lang="en-US" dirty="0" err="1"/>
            <a:t>Order</a:t>
          </a:r>
          <a:r>
            <a:rPr lang="en-US" dirty="0" err="1">
              <a:latin typeface="Avenir Next LT Pro"/>
            </a:rPr>
            <a:t>_id</a:t>
          </a:r>
          <a:endParaRPr lang="en-US" dirty="0" err="1"/>
        </a:p>
      </dgm:t>
    </dgm:pt>
    <dgm:pt modelId="{977785B0-4CF1-494D-B5B6-9DAC0F0DE118}" type="parTrans" cxnId="{A1B198C2-38C1-4A6B-990F-831CC593180F}">
      <dgm:prSet/>
      <dgm:spPr/>
      <dgm:t>
        <a:bodyPr/>
        <a:lstStyle/>
        <a:p>
          <a:endParaRPr lang="en-US"/>
        </a:p>
      </dgm:t>
    </dgm:pt>
    <dgm:pt modelId="{F19C631D-DF82-4153-B1C4-F5A2B77DB4AE}" type="sibTrans" cxnId="{A1B198C2-38C1-4A6B-990F-831CC593180F}">
      <dgm:prSet/>
      <dgm:spPr/>
      <dgm:t>
        <a:bodyPr/>
        <a:lstStyle/>
        <a:p>
          <a:endParaRPr lang="en-US"/>
        </a:p>
      </dgm:t>
    </dgm:pt>
    <dgm:pt modelId="{E9C2665C-C973-4388-BAE7-425B18AD6D67}">
      <dgm:prSet/>
      <dgm:spPr/>
      <dgm:t>
        <a:bodyPr/>
        <a:lstStyle/>
        <a:p>
          <a:pPr>
            <a:lnSpc>
              <a:spcPct val="100000"/>
            </a:lnSpc>
          </a:pPr>
          <a:r>
            <a:rPr lang="en-US" dirty="0">
              <a:latin typeface="Avenir Next LT Pro"/>
            </a:rPr>
            <a:t>Id</a:t>
          </a:r>
          <a:r>
            <a:rPr lang="en-US" dirty="0"/>
            <a:t> of the order</a:t>
          </a:r>
        </a:p>
      </dgm:t>
    </dgm:pt>
    <dgm:pt modelId="{5EC2B90A-2A95-4834-B89F-FD3198D7E483}" type="parTrans" cxnId="{488C978E-F7E1-4879-A61E-FCC05475AA01}">
      <dgm:prSet/>
      <dgm:spPr/>
      <dgm:t>
        <a:bodyPr/>
        <a:lstStyle/>
        <a:p>
          <a:endParaRPr lang="en-US"/>
        </a:p>
      </dgm:t>
    </dgm:pt>
    <dgm:pt modelId="{C0D42EDD-FE13-4045-BBC7-373C0B9B8190}" type="sibTrans" cxnId="{488C978E-F7E1-4879-A61E-FCC05475AA01}">
      <dgm:prSet/>
      <dgm:spPr/>
      <dgm:t>
        <a:bodyPr/>
        <a:lstStyle/>
        <a:p>
          <a:endParaRPr lang="en-US"/>
        </a:p>
      </dgm:t>
    </dgm:pt>
    <dgm:pt modelId="{E2786ACA-EEBC-49A1-A104-C73E8AC25675}">
      <dgm:prSet phldr="0"/>
      <dgm:spPr/>
      <dgm:t>
        <a:bodyPr/>
        <a:lstStyle/>
        <a:p>
          <a:pPr>
            <a:lnSpc>
              <a:spcPct val="100000"/>
            </a:lnSpc>
          </a:pPr>
          <a:r>
            <a:rPr lang="en-US" dirty="0">
              <a:latin typeface="Avenir Next LT Pro"/>
            </a:rPr>
            <a:t>Product</a:t>
          </a:r>
          <a:endParaRPr lang="en-US" dirty="0"/>
        </a:p>
      </dgm:t>
    </dgm:pt>
    <dgm:pt modelId="{979F1EBC-E937-4BA8-B05D-BA2C17FF33F5}" type="parTrans" cxnId="{F71F1FF9-3613-4CA5-AB96-9B93290F1A91}">
      <dgm:prSet/>
      <dgm:spPr/>
      <dgm:t>
        <a:bodyPr/>
        <a:lstStyle/>
        <a:p>
          <a:endParaRPr lang="en-US"/>
        </a:p>
      </dgm:t>
    </dgm:pt>
    <dgm:pt modelId="{F95868B1-993D-4296-B87F-9CECA2B48B4B}" type="sibTrans" cxnId="{F71F1FF9-3613-4CA5-AB96-9B93290F1A91}">
      <dgm:prSet/>
      <dgm:spPr/>
      <dgm:t>
        <a:bodyPr/>
        <a:lstStyle/>
        <a:p>
          <a:endParaRPr lang="en-US"/>
        </a:p>
      </dgm:t>
    </dgm:pt>
    <dgm:pt modelId="{21B2B3A7-85ED-4DD2-B9F5-21FE9DFBB3A9}">
      <dgm:prSet/>
      <dgm:spPr/>
      <dgm:t>
        <a:bodyPr/>
        <a:lstStyle/>
        <a:p>
          <a:pPr>
            <a:lnSpc>
              <a:spcPct val="100000"/>
            </a:lnSpc>
          </a:pPr>
          <a:r>
            <a:rPr lang="en-US" dirty="0">
              <a:latin typeface="Avenir Next LT Pro"/>
            </a:rPr>
            <a:t>Name</a:t>
          </a:r>
          <a:r>
            <a:rPr lang="en-US" dirty="0"/>
            <a:t> of the Product sold</a:t>
          </a:r>
        </a:p>
      </dgm:t>
    </dgm:pt>
    <dgm:pt modelId="{98AB2EBC-6D18-4FD0-B682-456242D573D0}" type="parTrans" cxnId="{7856976F-BA0B-49DA-8578-9DD316A66793}">
      <dgm:prSet/>
      <dgm:spPr/>
      <dgm:t>
        <a:bodyPr/>
        <a:lstStyle/>
        <a:p>
          <a:endParaRPr lang="en-US"/>
        </a:p>
      </dgm:t>
    </dgm:pt>
    <dgm:pt modelId="{710D3026-F31D-49D8-B9B5-01597EC089C6}" type="sibTrans" cxnId="{7856976F-BA0B-49DA-8578-9DD316A66793}">
      <dgm:prSet/>
      <dgm:spPr/>
      <dgm:t>
        <a:bodyPr/>
        <a:lstStyle/>
        <a:p>
          <a:endParaRPr lang="en-US"/>
        </a:p>
      </dgm:t>
    </dgm:pt>
    <dgm:pt modelId="{5A6C9BF8-2D8B-4678-8131-C68E5ACE06CA}" type="pres">
      <dgm:prSet presAssocID="{872E96ED-5230-4637-AA85-5C1D4C98C827}" presName="root" presStyleCnt="0">
        <dgm:presLayoutVars>
          <dgm:dir/>
          <dgm:resizeHandles val="exact"/>
        </dgm:presLayoutVars>
      </dgm:prSet>
      <dgm:spPr/>
      <dgm:t>
        <a:bodyPr/>
        <a:lstStyle/>
        <a:p>
          <a:endParaRPr lang="en-US"/>
        </a:p>
      </dgm:t>
    </dgm:pt>
    <dgm:pt modelId="{73455BFC-79E8-49B2-A1DF-B9BE6AC67C6A}" type="pres">
      <dgm:prSet presAssocID="{997ADA00-1BD2-4A60-9C8A-A0268F2B286F}" presName="compNode" presStyleCnt="0"/>
      <dgm:spPr/>
    </dgm:pt>
    <dgm:pt modelId="{9B29AFF4-1F57-4914-BF31-5600A86EC265}" type="pres">
      <dgm:prSet presAssocID="{997ADA00-1BD2-4A60-9C8A-A0268F2B286F}" presName="bgRect" presStyleLbl="bgShp" presStyleIdx="0" presStyleCnt="3"/>
      <dgm:spPr/>
    </dgm:pt>
    <dgm:pt modelId="{24310F1A-8F6B-42D2-A6EA-52360C45FAEB}" type="pres">
      <dgm:prSet presAssocID="{997ADA00-1BD2-4A60-9C8A-A0268F2B286F}" presName="iconRect" presStyleLbl="node1" presStyleIdx="0" presStyleCnt="3"/>
      <dgm:spPr>
        <a:blipFill>
          <a:blip xmlns:r="http://schemas.openxmlformats.org/officeDocument/2006/relationships" r:embed="rId1">
            <a:extLst>
              <a:ext uri="{28A0092B-C50C-407E-A947-70E740481C1C}"/>
              <a:ext uri="{96DAC541-7B7A-43D3-8B79-37D633B846F1}"/>
            </a:extLst>
          </a:blip>
          <a:stretch>
            <a:fillRect/>
          </a:stretch>
        </a:blipFill>
      </dgm:spPr>
      <dgm:extLst>
        <a:ext uri="{E40237B7-FDA0-4F09-8148-C483321AD2D9}"/>
      </dgm:extLst>
    </dgm:pt>
    <dgm:pt modelId="{745BFCD5-6668-417C-8DE5-0286CD5F16BE}" type="pres">
      <dgm:prSet presAssocID="{997ADA00-1BD2-4A60-9C8A-A0268F2B286F}" presName="spaceRect" presStyleCnt="0"/>
      <dgm:spPr/>
    </dgm:pt>
    <dgm:pt modelId="{BC2F31FB-2571-46A5-BA3E-8C05D66FF819}" type="pres">
      <dgm:prSet presAssocID="{997ADA00-1BD2-4A60-9C8A-A0268F2B286F}" presName="parTx" presStyleLbl="revTx" presStyleIdx="0" presStyleCnt="6">
        <dgm:presLayoutVars>
          <dgm:chMax val="0"/>
          <dgm:chPref val="0"/>
        </dgm:presLayoutVars>
      </dgm:prSet>
      <dgm:spPr/>
      <dgm:t>
        <a:bodyPr/>
        <a:lstStyle/>
        <a:p>
          <a:endParaRPr lang="en-US"/>
        </a:p>
      </dgm:t>
    </dgm:pt>
    <dgm:pt modelId="{64D995FF-4662-4B07-B79A-276DE2FDD82E}" type="pres">
      <dgm:prSet presAssocID="{997ADA00-1BD2-4A60-9C8A-A0268F2B286F}" presName="desTx" presStyleLbl="revTx" presStyleIdx="1" presStyleCnt="6">
        <dgm:presLayoutVars/>
      </dgm:prSet>
      <dgm:spPr/>
      <dgm:t>
        <a:bodyPr/>
        <a:lstStyle/>
        <a:p>
          <a:endParaRPr lang="en-US"/>
        </a:p>
      </dgm:t>
    </dgm:pt>
    <dgm:pt modelId="{FA97F0C9-DE2F-4F89-96E4-98540FF19DC0}" type="pres">
      <dgm:prSet presAssocID="{42815E1E-07F7-43A1-8B57-263A3CD6AC6A}" presName="sibTrans" presStyleCnt="0"/>
      <dgm:spPr/>
    </dgm:pt>
    <dgm:pt modelId="{19C3828E-CF12-4351-A439-C57D5E39C567}" type="pres">
      <dgm:prSet presAssocID="{8592D6C5-B46C-45C3-B194-673280901C8E}" presName="compNode" presStyleCnt="0"/>
      <dgm:spPr/>
    </dgm:pt>
    <dgm:pt modelId="{4D7649CE-BA5D-4505-BAE4-0BDB9ACC6401}" type="pres">
      <dgm:prSet presAssocID="{8592D6C5-B46C-45C3-B194-673280901C8E}" presName="bgRect" presStyleLbl="bgShp" presStyleIdx="1" presStyleCnt="3"/>
      <dgm:spPr/>
    </dgm:pt>
    <dgm:pt modelId="{3DB16A25-F593-4D22-A01D-A981B4A292E6}" type="pres">
      <dgm:prSet presAssocID="{8592D6C5-B46C-45C3-B194-673280901C8E}" presName="iconRect" presStyleLbl="node1" presStyleIdx="1" presStyleCnt="3"/>
      <dgm:spPr>
        <a:blipFill>
          <a:blip xmlns:r="http://schemas.openxmlformats.org/officeDocument/2006/relationships" r:embed="rId2">
            <a:extLst>
              <a:ext uri="{28A0092B-C50C-407E-A947-70E740481C1C}"/>
              <a:ext uri="{96DAC541-7B7A-43D3-8B79-37D633B846F1}"/>
            </a:extLst>
          </a:blip>
          <a:stretch>
            <a:fillRect/>
          </a:stretch>
        </a:blipFill>
      </dgm:spPr>
      <dgm:extLst>
        <a:ext uri="{E40237B7-FDA0-4F09-8148-C483321AD2D9}"/>
      </dgm:extLst>
    </dgm:pt>
    <dgm:pt modelId="{E19DB0CC-481D-49F2-8DBF-5E21D9AB2DCF}" type="pres">
      <dgm:prSet presAssocID="{8592D6C5-B46C-45C3-B194-673280901C8E}" presName="spaceRect" presStyleCnt="0"/>
      <dgm:spPr/>
    </dgm:pt>
    <dgm:pt modelId="{982ED05A-0DD7-4255-A557-664B91A85AEA}" type="pres">
      <dgm:prSet presAssocID="{8592D6C5-B46C-45C3-B194-673280901C8E}" presName="parTx" presStyleLbl="revTx" presStyleIdx="2" presStyleCnt="6">
        <dgm:presLayoutVars>
          <dgm:chMax val="0"/>
          <dgm:chPref val="0"/>
        </dgm:presLayoutVars>
      </dgm:prSet>
      <dgm:spPr/>
      <dgm:t>
        <a:bodyPr/>
        <a:lstStyle/>
        <a:p>
          <a:endParaRPr lang="en-US"/>
        </a:p>
      </dgm:t>
    </dgm:pt>
    <dgm:pt modelId="{65C85BF6-E4AE-487B-9A56-7567FB3865AE}" type="pres">
      <dgm:prSet presAssocID="{8592D6C5-B46C-45C3-B194-673280901C8E}" presName="desTx" presStyleLbl="revTx" presStyleIdx="3" presStyleCnt="6">
        <dgm:presLayoutVars/>
      </dgm:prSet>
      <dgm:spPr/>
      <dgm:t>
        <a:bodyPr/>
        <a:lstStyle/>
        <a:p>
          <a:endParaRPr lang="en-US"/>
        </a:p>
      </dgm:t>
    </dgm:pt>
    <dgm:pt modelId="{B7E6DBC1-A78F-44E9-ADF7-F5C4BC0D789C}" type="pres">
      <dgm:prSet presAssocID="{F19C631D-DF82-4153-B1C4-F5A2B77DB4AE}" presName="sibTrans" presStyleCnt="0"/>
      <dgm:spPr/>
    </dgm:pt>
    <dgm:pt modelId="{7F83009E-AB6B-48D6-B506-9BEE1C3C4E66}" type="pres">
      <dgm:prSet presAssocID="{E2786ACA-EEBC-49A1-A104-C73E8AC25675}" presName="compNode" presStyleCnt="0"/>
      <dgm:spPr/>
    </dgm:pt>
    <dgm:pt modelId="{8EDB369F-5A07-4637-84E1-A40F4D48CF66}" type="pres">
      <dgm:prSet presAssocID="{E2786ACA-EEBC-49A1-A104-C73E8AC25675}" presName="bgRect" presStyleLbl="bgShp" presStyleIdx="2" presStyleCnt="3"/>
      <dgm:spPr/>
    </dgm:pt>
    <dgm:pt modelId="{82B40A17-A2AD-411C-AA0F-CC93FCA80BCA}" type="pres">
      <dgm:prSet presAssocID="{E2786ACA-EEBC-49A1-A104-C73E8AC25675}" presName="iconRect" presStyleLbl="node1" presStyleIdx="2" presStyleCnt="3"/>
      <dgm:spPr>
        <a:blipFill>
          <a:blip xmlns:r="http://schemas.openxmlformats.org/officeDocument/2006/relationships" r:embed="rId3">
            <a:extLst>
              <a:ext uri="{28A0092B-C50C-407E-A947-70E740481C1C}"/>
              <a:ext uri="{96DAC541-7B7A-43D3-8B79-37D633B846F1}"/>
            </a:extLst>
          </a:blip>
          <a:stretch>
            <a:fillRect/>
          </a:stretch>
        </a:blipFill>
      </dgm:spPr>
      <dgm:extLst>
        <a:ext uri="{E40237B7-FDA0-4F09-8148-C483321AD2D9}"/>
      </dgm:extLst>
    </dgm:pt>
    <dgm:pt modelId="{AD869E62-B675-4FFD-9AE3-E9C97D503C5A}" type="pres">
      <dgm:prSet presAssocID="{E2786ACA-EEBC-49A1-A104-C73E8AC25675}" presName="spaceRect" presStyleCnt="0"/>
      <dgm:spPr/>
    </dgm:pt>
    <dgm:pt modelId="{B7374A83-3921-4F8B-82A1-C49D967AA4C2}" type="pres">
      <dgm:prSet presAssocID="{E2786ACA-EEBC-49A1-A104-C73E8AC25675}" presName="parTx" presStyleLbl="revTx" presStyleIdx="4" presStyleCnt="6">
        <dgm:presLayoutVars>
          <dgm:chMax val="0"/>
          <dgm:chPref val="0"/>
        </dgm:presLayoutVars>
      </dgm:prSet>
      <dgm:spPr/>
      <dgm:t>
        <a:bodyPr/>
        <a:lstStyle/>
        <a:p>
          <a:endParaRPr lang="en-US"/>
        </a:p>
      </dgm:t>
    </dgm:pt>
    <dgm:pt modelId="{6C4CD70D-E82F-46B1-9945-A8D495BA950F}" type="pres">
      <dgm:prSet presAssocID="{E2786ACA-EEBC-49A1-A104-C73E8AC25675}" presName="desTx" presStyleLbl="revTx" presStyleIdx="5" presStyleCnt="6">
        <dgm:presLayoutVars/>
      </dgm:prSet>
      <dgm:spPr/>
      <dgm:t>
        <a:bodyPr/>
        <a:lstStyle/>
        <a:p>
          <a:endParaRPr lang="en-US"/>
        </a:p>
      </dgm:t>
    </dgm:pt>
  </dgm:ptLst>
  <dgm:cxnLst>
    <dgm:cxn modelId="{7856976F-BA0B-49DA-8578-9DD316A66793}" srcId="{E2786ACA-EEBC-49A1-A104-C73E8AC25675}" destId="{21B2B3A7-85ED-4DD2-B9F5-21FE9DFBB3A9}" srcOrd="0" destOrd="0" parTransId="{98AB2EBC-6D18-4FD0-B682-456242D573D0}" sibTransId="{710D3026-F31D-49D8-B9B5-01597EC089C6}"/>
    <dgm:cxn modelId="{52627B2D-A8AF-40D3-895E-1BBAC06F0586}" type="presOf" srcId="{E2786ACA-EEBC-49A1-A104-C73E8AC25675}" destId="{B7374A83-3921-4F8B-82A1-C49D967AA4C2}" srcOrd="0" destOrd="0" presId="urn:microsoft.com/office/officeart/2018/2/layout/IconVerticalSolidList"/>
    <dgm:cxn modelId="{3E169A99-CE01-451B-97ED-E24E89740D83}" type="presOf" srcId="{E9C2665C-C973-4388-BAE7-425B18AD6D67}" destId="{65C85BF6-E4AE-487B-9A56-7567FB3865AE}" srcOrd="0" destOrd="0" presId="urn:microsoft.com/office/officeart/2018/2/layout/IconVerticalSolidList"/>
    <dgm:cxn modelId="{86F5CB21-4801-499F-AB2B-EBC87BDABF7F}" srcId="{997ADA00-1BD2-4A60-9C8A-A0268F2B286F}" destId="{41E648C6-833F-4693-8DB8-D775AAEA1104}" srcOrd="0" destOrd="0" parTransId="{68C77AC6-A60A-4527-AFC5-783DE6A0A262}" sibTransId="{1DF178B2-CCEB-41B5-AC50-4C1558B10E1E}"/>
    <dgm:cxn modelId="{0AE22DFF-D086-448B-80F3-D82C6619AD85}" type="presOf" srcId="{872E96ED-5230-4637-AA85-5C1D4C98C827}" destId="{5A6C9BF8-2D8B-4678-8131-C68E5ACE06CA}" srcOrd="0" destOrd="0" presId="urn:microsoft.com/office/officeart/2018/2/layout/IconVerticalSolidList"/>
    <dgm:cxn modelId="{B2909F23-F005-4CF2-A258-AA9D4B57D49B}" type="presOf" srcId="{41E648C6-833F-4693-8DB8-D775AAEA1104}" destId="{64D995FF-4662-4B07-B79A-276DE2FDD82E}" srcOrd="0" destOrd="0" presId="urn:microsoft.com/office/officeart/2018/2/layout/IconVerticalSolidList"/>
    <dgm:cxn modelId="{A1B198C2-38C1-4A6B-990F-831CC593180F}" srcId="{872E96ED-5230-4637-AA85-5C1D4C98C827}" destId="{8592D6C5-B46C-45C3-B194-673280901C8E}" srcOrd="1" destOrd="0" parTransId="{977785B0-4CF1-494D-B5B6-9DAC0F0DE118}" sibTransId="{F19C631D-DF82-4153-B1C4-F5A2B77DB4AE}"/>
    <dgm:cxn modelId="{227EDD24-347C-4E3B-AE0B-AE2BCE8B8FF8}" srcId="{872E96ED-5230-4637-AA85-5C1D4C98C827}" destId="{997ADA00-1BD2-4A60-9C8A-A0268F2B286F}" srcOrd="0" destOrd="0" parTransId="{F5877EB6-1080-4FEF-B1D0-66701D629808}" sibTransId="{42815E1E-07F7-43A1-8B57-263A3CD6AC6A}"/>
    <dgm:cxn modelId="{10AF1DB0-7810-44A9-80B1-854A42D38E23}" type="presOf" srcId="{21B2B3A7-85ED-4DD2-B9F5-21FE9DFBB3A9}" destId="{6C4CD70D-E82F-46B1-9945-A8D495BA950F}" srcOrd="0" destOrd="0" presId="urn:microsoft.com/office/officeart/2018/2/layout/IconVerticalSolidList"/>
    <dgm:cxn modelId="{F71F1FF9-3613-4CA5-AB96-9B93290F1A91}" srcId="{872E96ED-5230-4637-AA85-5C1D4C98C827}" destId="{E2786ACA-EEBC-49A1-A104-C73E8AC25675}" srcOrd="2" destOrd="0" parTransId="{979F1EBC-E937-4BA8-B05D-BA2C17FF33F5}" sibTransId="{F95868B1-993D-4296-B87F-9CECA2B48B4B}"/>
    <dgm:cxn modelId="{5BB10814-23E8-4800-A3FC-DFBAEE5D91AF}" type="presOf" srcId="{997ADA00-1BD2-4A60-9C8A-A0268F2B286F}" destId="{BC2F31FB-2571-46A5-BA3E-8C05D66FF819}" srcOrd="0" destOrd="0" presId="urn:microsoft.com/office/officeart/2018/2/layout/IconVerticalSolidList"/>
    <dgm:cxn modelId="{F4F8419D-8C3E-4961-8614-C526AE555463}" type="presOf" srcId="{8592D6C5-B46C-45C3-B194-673280901C8E}" destId="{982ED05A-0DD7-4255-A557-664B91A85AEA}" srcOrd="0" destOrd="0" presId="urn:microsoft.com/office/officeart/2018/2/layout/IconVerticalSolidList"/>
    <dgm:cxn modelId="{488C978E-F7E1-4879-A61E-FCC05475AA01}" srcId="{8592D6C5-B46C-45C3-B194-673280901C8E}" destId="{E9C2665C-C973-4388-BAE7-425B18AD6D67}" srcOrd="0" destOrd="0" parTransId="{5EC2B90A-2A95-4834-B89F-FD3198D7E483}" sibTransId="{C0D42EDD-FE13-4045-BBC7-373C0B9B8190}"/>
    <dgm:cxn modelId="{3D470C0B-A9FE-47F6-813D-66D95E63159C}" type="presParOf" srcId="{5A6C9BF8-2D8B-4678-8131-C68E5ACE06CA}" destId="{73455BFC-79E8-49B2-A1DF-B9BE6AC67C6A}" srcOrd="0" destOrd="0" presId="urn:microsoft.com/office/officeart/2018/2/layout/IconVerticalSolidList"/>
    <dgm:cxn modelId="{A81E1CD5-814B-4341-B15A-B4A5449334F8}" type="presParOf" srcId="{73455BFC-79E8-49B2-A1DF-B9BE6AC67C6A}" destId="{9B29AFF4-1F57-4914-BF31-5600A86EC265}" srcOrd="0" destOrd="0" presId="urn:microsoft.com/office/officeart/2018/2/layout/IconVerticalSolidList"/>
    <dgm:cxn modelId="{B85DDE14-F48F-42C8-BE25-52288E65547F}" type="presParOf" srcId="{73455BFC-79E8-49B2-A1DF-B9BE6AC67C6A}" destId="{24310F1A-8F6B-42D2-A6EA-52360C45FAEB}" srcOrd="1" destOrd="0" presId="urn:microsoft.com/office/officeart/2018/2/layout/IconVerticalSolidList"/>
    <dgm:cxn modelId="{62683589-BA1F-437F-A8F6-F26C2E94EA65}" type="presParOf" srcId="{73455BFC-79E8-49B2-A1DF-B9BE6AC67C6A}" destId="{745BFCD5-6668-417C-8DE5-0286CD5F16BE}" srcOrd="2" destOrd="0" presId="urn:microsoft.com/office/officeart/2018/2/layout/IconVerticalSolidList"/>
    <dgm:cxn modelId="{4D4A8ABD-7C1E-4946-ACCF-D57E040DB374}" type="presParOf" srcId="{73455BFC-79E8-49B2-A1DF-B9BE6AC67C6A}" destId="{BC2F31FB-2571-46A5-BA3E-8C05D66FF819}" srcOrd="3" destOrd="0" presId="urn:microsoft.com/office/officeart/2018/2/layout/IconVerticalSolidList"/>
    <dgm:cxn modelId="{6FCE3FBF-CB67-4248-A4E9-505DF9C90A59}" type="presParOf" srcId="{73455BFC-79E8-49B2-A1DF-B9BE6AC67C6A}" destId="{64D995FF-4662-4B07-B79A-276DE2FDD82E}" srcOrd="4" destOrd="0" presId="urn:microsoft.com/office/officeart/2018/2/layout/IconVerticalSolidList"/>
    <dgm:cxn modelId="{8490A053-C138-475C-A608-70F2A4B80060}" type="presParOf" srcId="{5A6C9BF8-2D8B-4678-8131-C68E5ACE06CA}" destId="{FA97F0C9-DE2F-4F89-96E4-98540FF19DC0}" srcOrd="1" destOrd="0" presId="urn:microsoft.com/office/officeart/2018/2/layout/IconVerticalSolidList"/>
    <dgm:cxn modelId="{4100A5A9-CF67-4E23-B1C1-EDA439E302E5}" type="presParOf" srcId="{5A6C9BF8-2D8B-4678-8131-C68E5ACE06CA}" destId="{19C3828E-CF12-4351-A439-C57D5E39C567}" srcOrd="2" destOrd="0" presId="urn:microsoft.com/office/officeart/2018/2/layout/IconVerticalSolidList"/>
    <dgm:cxn modelId="{2746961F-AF53-4F57-9816-2288D4ED1549}" type="presParOf" srcId="{19C3828E-CF12-4351-A439-C57D5E39C567}" destId="{4D7649CE-BA5D-4505-BAE4-0BDB9ACC6401}" srcOrd="0" destOrd="0" presId="urn:microsoft.com/office/officeart/2018/2/layout/IconVerticalSolidList"/>
    <dgm:cxn modelId="{6EC1E477-E144-4CE5-8BBA-0640A10DC5BA}" type="presParOf" srcId="{19C3828E-CF12-4351-A439-C57D5E39C567}" destId="{3DB16A25-F593-4D22-A01D-A981B4A292E6}" srcOrd="1" destOrd="0" presId="urn:microsoft.com/office/officeart/2018/2/layout/IconVerticalSolidList"/>
    <dgm:cxn modelId="{83DC345C-84A7-4361-9823-3D0148334B7B}" type="presParOf" srcId="{19C3828E-CF12-4351-A439-C57D5E39C567}" destId="{E19DB0CC-481D-49F2-8DBF-5E21D9AB2DCF}" srcOrd="2" destOrd="0" presId="urn:microsoft.com/office/officeart/2018/2/layout/IconVerticalSolidList"/>
    <dgm:cxn modelId="{C6BCDCD2-3389-4E75-BA0D-3DC6211FE800}" type="presParOf" srcId="{19C3828E-CF12-4351-A439-C57D5E39C567}" destId="{982ED05A-0DD7-4255-A557-664B91A85AEA}" srcOrd="3" destOrd="0" presId="urn:microsoft.com/office/officeart/2018/2/layout/IconVerticalSolidList"/>
    <dgm:cxn modelId="{488788A4-87E0-4560-87DF-1CB685B7F1F5}" type="presParOf" srcId="{19C3828E-CF12-4351-A439-C57D5E39C567}" destId="{65C85BF6-E4AE-487B-9A56-7567FB3865AE}" srcOrd="4" destOrd="0" presId="urn:microsoft.com/office/officeart/2018/2/layout/IconVerticalSolidList"/>
    <dgm:cxn modelId="{A9CB09C2-19A8-4E53-AA79-F3DA44729E06}" type="presParOf" srcId="{5A6C9BF8-2D8B-4678-8131-C68E5ACE06CA}" destId="{B7E6DBC1-A78F-44E9-ADF7-F5C4BC0D789C}" srcOrd="3" destOrd="0" presId="urn:microsoft.com/office/officeart/2018/2/layout/IconVerticalSolidList"/>
    <dgm:cxn modelId="{F53360CF-94CF-419A-88BA-BBB4757CB4BE}" type="presParOf" srcId="{5A6C9BF8-2D8B-4678-8131-C68E5ACE06CA}" destId="{7F83009E-AB6B-48D6-B506-9BEE1C3C4E66}" srcOrd="4" destOrd="0" presId="urn:microsoft.com/office/officeart/2018/2/layout/IconVerticalSolidList"/>
    <dgm:cxn modelId="{B7F769A9-FCC8-4C1D-9DA8-3E604948AF84}" type="presParOf" srcId="{7F83009E-AB6B-48D6-B506-9BEE1C3C4E66}" destId="{8EDB369F-5A07-4637-84E1-A40F4D48CF66}" srcOrd="0" destOrd="0" presId="urn:microsoft.com/office/officeart/2018/2/layout/IconVerticalSolidList"/>
    <dgm:cxn modelId="{18C1E741-3922-4633-A508-723EDBD8B806}" type="presParOf" srcId="{7F83009E-AB6B-48D6-B506-9BEE1C3C4E66}" destId="{82B40A17-A2AD-411C-AA0F-CC93FCA80BCA}" srcOrd="1" destOrd="0" presId="urn:microsoft.com/office/officeart/2018/2/layout/IconVerticalSolidList"/>
    <dgm:cxn modelId="{423D2B6E-AB31-4387-B87A-C5F1CDD57FB7}" type="presParOf" srcId="{7F83009E-AB6B-48D6-B506-9BEE1C3C4E66}" destId="{AD869E62-B675-4FFD-9AE3-E9C97D503C5A}" srcOrd="2" destOrd="0" presId="urn:microsoft.com/office/officeart/2018/2/layout/IconVerticalSolidList"/>
    <dgm:cxn modelId="{FD9DAA6C-2597-418F-85DE-2DAC5ADCD52C}" type="presParOf" srcId="{7F83009E-AB6B-48D6-B506-9BEE1C3C4E66}" destId="{B7374A83-3921-4F8B-82A1-C49D967AA4C2}" srcOrd="3" destOrd="0" presId="urn:microsoft.com/office/officeart/2018/2/layout/IconVerticalSolidList"/>
    <dgm:cxn modelId="{CE326029-B6DA-4B96-B563-78F6929237E6}" type="presParOf" srcId="{7F83009E-AB6B-48D6-B506-9BEE1C3C4E66}" destId="{6C4CD70D-E82F-46B1-9945-A8D495BA950F}" srcOrd="4" destOrd="0" presId="urn:microsoft.com/office/officeart/2018/2/layout/IconVerticalSoli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B29AFF4-1F57-4914-BF31-5600A86EC265}">
      <dsp:nvSpPr>
        <dsp:cNvPr id="0" name=""/>
        <dsp:cNvSpPr/>
      </dsp:nvSpPr>
      <dsp:spPr>
        <a:xfrm>
          <a:off x="0" y="374"/>
          <a:ext cx="5717243" cy="87683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10F1A-8F6B-42D2-A6EA-52360C45FAEB}">
      <dsp:nvSpPr>
        <dsp:cNvPr id="0" name=""/>
        <dsp:cNvSpPr/>
      </dsp:nvSpPr>
      <dsp:spPr>
        <a:xfrm>
          <a:off x="265243" y="197663"/>
          <a:ext cx="482260" cy="482260"/>
        </a:xfrm>
        <a:prstGeom prst="rect">
          <a:avLst/>
        </a:prstGeom>
        <a:blipFill>
          <a:blip xmlns:r="http://schemas.openxmlformats.org/officeDocument/2006/relationships" r:embed="rId1">
            <a:extLst>
              <a:ext uri="{28A0092B-C50C-407E-A947-70E740481C1C}"/>
              <a:ext uri="{96DAC541-7B7A-43D3-8B79-37D633B846F1}"/>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2F31FB-2571-46A5-BA3E-8C05D66FF819}">
      <dsp:nvSpPr>
        <dsp:cNvPr id="0" name=""/>
        <dsp:cNvSpPr/>
      </dsp:nvSpPr>
      <dsp:spPr>
        <a:xfrm>
          <a:off x="1012747" y="374"/>
          <a:ext cx="2572759" cy="876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99" tIns="92799" rIns="92799" bIns="92799" numCol="1" spcCol="1270" anchor="ctr" anchorCtr="0">
          <a:noAutofit/>
        </a:bodyPr>
        <a:lstStyle/>
        <a:p>
          <a:pPr lvl="0" algn="l" defTabSz="1111250">
            <a:lnSpc>
              <a:spcPct val="100000"/>
            </a:lnSpc>
            <a:spcBef>
              <a:spcPct val="0"/>
            </a:spcBef>
            <a:spcAft>
              <a:spcPct val="35000"/>
            </a:spcAft>
          </a:pPr>
          <a:r>
            <a:rPr lang="en-US" sz="2500" kern="1200" dirty="0"/>
            <a:t>Date</a:t>
          </a:r>
        </a:p>
      </dsp:txBody>
      <dsp:txXfrm>
        <a:off x="1012747" y="374"/>
        <a:ext cx="2572759" cy="876837"/>
      </dsp:txXfrm>
    </dsp:sp>
    <dsp:sp modelId="{64D995FF-4662-4B07-B79A-276DE2FDD82E}">
      <dsp:nvSpPr>
        <dsp:cNvPr id="0" name=""/>
        <dsp:cNvSpPr/>
      </dsp:nvSpPr>
      <dsp:spPr>
        <a:xfrm>
          <a:off x="3585507" y="374"/>
          <a:ext cx="2131735" cy="876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99" tIns="92799" rIns="92799" bIns="92799" numCol="1" spcCol="1270" anchor="ctr" anchorCtr="0">
          <a:noAutofit/>
        </a:bodyPr>
        <a:lstStyle/>
        <a:p>
          <a:pPr lvl="0" algn="l" defTabSz="800100">
            <a:lnSpc>
              <a:spcPct val="100000"/>
            </a:lnSpc>
            <a:spcBef>
              <a:spcPct val="0"/>
            </a:spcBef>
            <a:spcAft>
              <a:spcPct val="35000"/>
            </a:spcAft>
          </a:pPr>
          <a:r>
            <a:rPr lang="en-US" sz="1800" kern="1200" dirty="0">
              <a:latin typeface="Avenir Next LT Pro"/>
            </a:rPr>
            <a:t>date</a:t>
          </a:r>
          <a:r>
            <a:rPr lang="en-US" sz="1800" kern="1200" dirty="0"/>
            <a:t> of product sold</a:t>
          </a:r>
        </a:p>
      </dsp:txBody>
      <dsp:txXfrm>
        <a:off x="3585507" y="374"/>
        <a:ext cx="2131735" cy="876837"/>
      </dsp:txXfrm>
    </dsp:sp>
    <dsp:sp modelId="{4D7649CE-BA5D-4505-BAE4-0BDB9ACC6401}">
      <dsp:nvSpPr>
        <dsp:cNvPr id="0" name=""/>
        <dsp:cNvSpPr/>
      </dsp:nvSpPr>
      <dsp:spPr>
        <a:xfrm>
          <a:off x="0" y="1096422"/>
          <a:ext cx="5717243" cy="87683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B16A25-F593-4D22-A01D-A981B4A292E6}">
      <dsp:nvSpPr>
        <dsp:cNvPr id="0" name=""/>
        <dsp:cNvSpPr/>
      </dsp:nvSpPr>
      <dsp:spPr>
        <a:xfrm>
          <a:off x="265243" y="1293710"/>
          <a:ext cx="482260" cy="482260"/>
        </a:xfrm>
        <a:prstGeom prst="rect">
          <a:avLst/>
        </a:prstGeom>
        <a:blipFill>
          <a:blip xmlns:r="http://schemas.openxmlformats.org/officeDocument/2006/relationships" r:embed="rId2">
            <a:extLst>
              <a:ext uri="{28A0092B-C50C-407E-A947-70E740481C1C}"/>
              <a:ext uri="{96DAC541-7B7A-43D3-8B79-37D633B846F1}"/>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2ED05A-0DD7-4255-A557-664B91A85AEA}">
      <dsp:nvSpPr>
        <dsp:cNvPr id="0" name=""/>
        <dsp:cNvSpPr/>
      </dsp:nvSpPr>
      <dsp:spPr>
        <a:xfrm>
          <a:off x="1012747" y="1096422"/>
          <a:ext cx="2572759" cy="876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99" tIns="92799" rIns="92799" bIns="92799" numCol="1" spcCol="1270" anchor="ctr" anchorCtr="0">
          <a:noAutofit/>
        </a:bodyPr>
        <a:lstStyle/>
        <a:p>
          <a:pPr lvl="0" algn="l" defTabSz="1111250">
            <a:lnSpc>
              <a:spcPct val="100000"/>
            </a:lnSpc>
            <a:spcBef>
              <a:spcPct val="0"/>
            </a:spcBef>
            <a:spcAft>
              <a:spcPct val="35000"/>
            </a:spcAft>
          </a:pPr>
          <a:r>
            <a:rPr lang="en-US" sz="2500" kern="1200" dirty="0" err="1"/>
            <a:t>Order</a:t>
          </a:r>
          <a:r>
            <a:rPr lang="en-US" sz="2500" kern="1200" dirty="0" err="1">
              <a:latin typeface="Avenir Next LT Pro"/>
            </a:rPr>
            <a:t>_id</a:t>
          </a:r>
          <a:endParaRPr lang="en-US" sz="2500" kern="1200" dirty="0" err="1"/>
        </a:p>
      </dsp:txBody>
      <dsp:txXfrm>
        <a:off x="1012747" y="1096422"/>
        <a:ext cx="2572759" cy="876837"/>
      </dsp:txXfrm>
    </dsp:sp>
    <dsp:sp modelId="{65C85BF6-E4AE-487B-9A56-7567FB3865AE}">
      <dsp:nvSpPr>
        <dsp:cNvPr id="0" name=""/>
        <dsp:cNvSpPr/>
      </dsp:nvSpPr>
      <dsp:spPr>
        <a:xfrm>
          <a:off x="3585507" y="1096422"/>
          <a:ext cx="2131735" cy="876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99" tIns="92799" rIns="92799" bIns="92799" numCol="1" spcCol="1270" anchor="ctr" anchorCtr="0">
          <a:noAutofit/>
        </a:bodyPr>
        <a:lstStyle/>
        <a:p>
          <a:pPr lvl="0" algn="l" defTabSz="800100">
            <a:lnSpc>
              <a:spcPct val="100000"/>
            </a:lnSpc>
            <a:spcBef>
              <a:spcPct val="0"/>
            </a:spcBef>
            <a:spcAft>
              <a:spcPct val="35000"/>
            </a:spcAft>
          </a:pPr>
          <a:r>
            <a:rPr lang="en-US" sz="1800" kern="1200" dirty="0">
              <a:latin typeface="Avenir Next LT Pro"/>
            </a:rPr>
            <a:t>Id</a:t>
          </a:r>
          <a:r>
            <a:rPr lang="en-US" sz="1800" kern="1200" dirty="0"/>
            <a:t> of the order</a:t>
          </a:r>
        </a:p>
      </dsp:txBody>
      <dsp:txXfrm>
        <a:off x="3585507" y="1096422"/>
        <a:ext cx="2131735" cy="876837"/>
      </dsp:txXfrm>
    </dsp:sp>
    <dsp:sp modelId="{8EDB369F-5A07-4637-84E1-A40F4D48CF66}">
      <dsp:nvSpPr>
        <dsp:cNvPr id="0" name=""/>
        <dsp:cNvSpPr/>
      </dsp:nvSpPr>
      <dsp:spPr>
        <a:xfrm>
          <a:off x="0" y="2192469"/>
          <a:ext cx="5717243" cy="87683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B40A17-A2AD-411C-AA0F-CC93FCA80BCA}">
      <dsp:nvSpPr>
        <dsp:cNvPr id="0" name=""/>
        <dsp:cNvSpPr/>
      </dsp:nvSpPr>
      <dsp:spPr>
        <a:xfrm>
          <a:off x="265243" y="2389757"/>
          <a:ext cx="482260" cy="482260"/>
        </a:xfrm>
        <a:prstGeom prst="rect">
          <a:avLst/>
        </a:prstGeom>
        <a:blipFill>
          <a:blip xmlns:r="http://schemas.openxmlformats.org/officeDocument/2006/relationships" r:embed="rId3">
            <a:extLst>
              <a:ext uri="{28A0092B-C50C-407E-A947-70E740481C1C}"/>
              <a:ext uri="{96DAC541-7B7A-43D3-8B79-37D633B846F1}"/>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374A83-3921-4F8B-82A1-C49D967AA4C2}">
      <dsp:nvSpPr>
        <dsp:cNvPr id="0" name=""/>
        <dsp:cNvSpPr/>
      </dsp:nvSpPr>
      <dsp:spPr>
        <a:xfrm>
          <a:off x="1012747" y="2192469"/>
          <a:ext cx="2572759" cy="876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99" tIns="92799" rIns="92799" bIns="92799" numCol="1" spcCol="1270" anchor="ctr" anchorCtr="0">
          <a:noAutofit/>
        </a:bodyPr>
        <a:lstStyle/>
        <a:p>
          <a:pPr lvl="0" algn="l" defTabSz="1111250">
            <a:lnSpc>
              <a:spcPct val="100000"/>
            </a:lnSpc>
            <a:spcBef>
              <a:spcPct val="0"/>
            </a:spcBef>
            <a:spcAft>
              <a:spcPct val="35000"/>
            </a:spcAft>
          </a:pPr>
          <a:r>
            <a:rPr lang="en-US" sz="2500" kern="1200" dirty="0">
              <a:latin typeface="Avenir Next LT Pro"/>
            </a:rPr>
            <a:t>Product</a:t>
          </a:r>
          <a:endParaRPr lang="en-US" sz="2500" kern="1200" dirty="0"/>
        </a:p>
      </dsp:txBody>
      <dsp:txXfrm>
        <a:off x="1012747" y="2192469"/>
        <a:ext cx="2572759" cy="876837"/>
      </dsp:txXfrm>
    </dsp:sp>
    <dsp:sp modelId="{6C4CD70D-E82F-46B1-9945-A8D495BA950F}">
      <dsp:nvSpPr>
        <dsp:cNvPr id="0" name=""/>
        <dsp:cNvSpPr/>
      </dsp:nvSpPr>
      <dsp:spPr>
        <a:xfrm>
          <a:off x="3585507" y="2192469"/>
          <a:ext cx="2131735" cy="876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99" tIns="92799" rIns="92799" bIns="92799" numCol="1" spcCol="1270" anchor="ctr" anchorCtr="0">
          <a:noAutofit/>
        </a:bodyPr>
        <a:lstStyle/>
        <a:p>
          <a:pPr lvl="0" algn="l" defTabSz="800100">
            <a:lnSpc>
              <a:spcPct val="100000"/>
            </a:lnSpc>
            <a:spcBef>
              <a:spcPct val="0"/>
            </a:spcBef>
            <a:spcAft>
              <a:spcPct val="35000"/>
            </a:spcAft>
          </a:pPr>
          <a:r>
            <a:rPr lang="en-US" sz="1800" kern="1200" dirty="0">
              <a:latin typeface="Avenir Next LT Pro"/>
            </a:rPr>
            <a:t>Name</a:t>
          </a:r>
          <a:r>
            <a:rPr lang="en-US" sz="1800" kern="1200" dirty="0"/>
            <a:t> of the Product sold</a:t>
          </a:r>
        </a:p>
      </dsp:txBody>
      <dsp:txXfrm>
        <a:off x="3585507" y="2192469"/>
        <a:ext cx="2131735" cy="8768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extLst>
          </p:cNvPr>
          <p:cNvSpPr/>
          <p:nvPr/>
        </p:nvSpPr>
        <p:spPr>
          <a:xfrm rot="5400000">
            <a:off x="858044" y="346869"/>
            <a:ext cx="146050" cy="703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5" name="Rectangle 4">
            <a:extLst>
              <a:ext uri="{FF2B5EF4-FFF2-40B4-BE49-F238E27FC236}"/>
            </a:extLst>
          </p:cNvPr>
          <p:cNvSpPr/>
          <p:nvPr/>
        </p:nvSpPr>
        <p:spPr>
          <a:xfrm flipV="1">
            <a:off x="579438" y="4500563"/>
            <a:ext cx="11033125"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 name="Title 1">
            <a:extLst>
              <a:ext uri="{FF2B5EF4-FFF2-40B4-BE49-F238E27FC236}"/>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Date Placeholder 3">
            <a:extLst>
              <a:ext uri="{FF2B5EF4-FFF2-40B4-BE49-F238E27FC236}"/>
            </a:extLst>
          </p:cNvPr>
          <p:cNvSpPr>
            <a:spLocks noGrp="1"/>
          </p:cNvSpPr>
          <p:nvPr>
            <p:ph type="dt" sz="half" idx="10"/>
          </p:nvPr>
        </p:nvSpPr>
        <p:spPr>
          <a:xfrm>
            <a:off x="576263" y="6356350"/>
            <a:ext cx="2743200" cy="365125"/>
          </a:xfrm>
        </p:spPr>
        <p:txBody>
          <a:bodyPr/>
          <a:lstStyle>
            <a:lvl1pPr>
              <a:defRPr/>
            </a:lvl1pPr>
          </a:lstStyle>
          <a:p>
            <a:pPr>
              <a:defRPr/>
            </a:pPr>
            <a:fld id="{E2F76931-EC6E-45C8-8FD8-140CD777D1CF}" type="datetimeFigureOut">
              <a:rPr lang="en-US"/>
              <a:pPr>
                <a:defRPr/>
              </a:pPr>
              <a:t>8/16/2023</a:t>
            </a:fld>
            <a:endParaRPr lang="en-US" dirty="0"/>
          </a:p>
        </p:txBody>
      </p:sp>
      <p:sp>
        <p:nvSpPr>
          <p:cNvPr id="7" name="Footer Placeholder 4">
            <a:extLst>
              <a:ext uri="{FF2B5EF4-FFF2-40B4-BE49-F238E27FC236}"/>
            </a:extLst>
          </p:cNvPr>
          <p:cNvSpPr>
            <a:spLocks noGrp="1"/>
          </p:cNvSpPr>
          <p:nvPr>
            <p:ph type="ftr" sz="quarter" idx="11"/>
          </p:nvPr>
        </p:nvSpPr>
        <p:spPr/>
        <p:txBody>
          <a:bodyPr/>
          <a:lstStyle>
            <a:lvl1pPr>
              <a:defRPr dirty="0"/>
            </a:lvl1pPr>
          </a:lstStyle>
          <a:p>
            <a:pPr>
              <a:defRPr/>
            </a:pPr>
            <a:endParaRPr lang="en-US"/>
          </a:p>
        </p:txBody>
      </p:sp>
      <p:sp>
        <p:nvSpPr>
          <p:cNvPr id="8" name="Slide Number Placeholder 5">
            <a:extLst>
              <a:ext uri="{FF2B5EF4-FFF2-40B4-BE49-F238E27FC236}"/>
            </a:extLst>
          </p:cNvPr>
          <p:cNvSpPr>
            <a:spLocks noGrp="1"/>
          </p:cNvSpPr>
          <p:nvPr>
            <p:ph type="sldNum" sz="quarter" idx="12"/>
          </p:nvPr>
        </p:nvSpPr>
        <p:spPr>
          <a:xfrm>
            <a:off x="8869363" y="6356350"/>
            <a:ext cx="2743200" cy="365125"/>
          </a:xfrm>
        </p:spPr>
        <p:txBody>
          <a:bodyPr/>
          <a:lstStyle>
            <a:lvl1pPr>
              <a:defRPr/>
            </a:lvl1pPr>
          </a:lstStyle>
          <a:p>
            <a:pPr>
              <a:defRPr/>
            </a:pPr>
            <a:fld id="{06FCCFC1-1A68-479B-A9C1-B39CFA060870}"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extLst>
          </p:cNvPr>
          <p:cNvSpPr>
            <a:spLocks noGrp="1"/>
          </p:cNvSpPr>
          <p:nvPr>
            <p:ph type="dt" sz="half" idx="10"/>
          </p:nvPr>
        </p:nvSpPr>
        <p:spPr/>
        <p:txBody>
          <a:bodyPr/>
          <a:lstStyle>
            <a:lvl1pPr>
              <a:defRPr/>
            </a:lvl1pPr>
          </a:lstStyle>
          <a:p>
            <a:pPr>
              <a:defRPr/>
            </a:pPr>
            <a:fld id="{0AC5A28F-9177-4340-90FF-395A12FC3B86}" type="datetimeFigureOut">
              <a:rPr lang="en-US"/>
              <a:pPr>
                <a:defRPr/>
              </a:pPr>
              <a:t>8/16/2023</a:t>
            </a:fld>
            <a:endParaRPr lang="en-US"/>
          </a:p>
        </p:txBody>
      </p:sp>
      <p:sp>
        <p:nvSpPr>
          <p:cNvPr id="5" name="Footer Placeholder 4">
            <a:extLst>
              <a:ext uri="{FF2B5EF4-FFF2-40B4-BE49-F238E27FC236}"/>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extLst>
          </p:cNvPr>
          <p:cNvSpPr>
            <a:spLocks noGrp="1"/>
          </p:cNvSpPr>
          <p:nvPr>
            <p:ph type="sldNum" sz="quarter" idx="12"/>
          </p:nvPr>
        </p:nvSpPr>
        <p:spPr/>
        <p:txBody>
          <a:bodyPr/>
          <a:lstStyle>
            <a:lvl1pPr>
              <a:defRPr/>
            </a:lvl1pPr>
          </a:lstStyle>
          <a:p>
            <a:pPr>
              <a:defRPr/>
            </a:pPr>
            <a:fld id="{8B555DCD-9933-4D60-834F-DB1773A779B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extLst>
          </p:cNvPr>
          <p:cNvSpPr>
            <a:spLocks noGrp="1"/>
          </p:cNvSpPr>
          <p:nvPr>
            <p:ph type="dt" sz="half" idx="10"/>
          </p:nvPr>
        </p:nvSpPr>
        <p:spPr/>
        <p:txBody>
          <a:bodyPr/>
          <a:lstStyle>
            <a:lvl1pPr>
              <a:defRPr/>
            </a:lvl1pPr>
          </a:lstStyle>
          <a:p>
            <a:pPr>
              <a:defRPr/>
            </a:pPr>
            <a:fld id="{F3074672-9F7F-4C78-BFC8-8B16DE5BA9CE}" type="datetimeFigureOut">
              <a:rPr lang="en-US"/>
              <a:pPr>
                <a:defRPr/>
              </a:pPr>
              <a:t>8/16/2023</a:t>
            </a:fld>
            <a:endParaRPr lang="en-US"/>
          </a:p>
        </p:txBody>
      </p:sp>
      <p:sp>
        <p:nvSpPr>
          <p:cNvPr id="5" name="Footer Placeholder 4">
            <a:extLst>
              <a:ext uri="{FF2B5EF4-FFF2-40B4-BE49-F238E27FC236}"/>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extLst>
          </p:cNvPr>
          <p:cNvSpPr>
            <a:spLocks noGrp="1"/>
          </p:cNvSpPr>
          <p:nvPr>
            <p:ph type="sldNum" sz="quarter" idx="12"/>
          </p:nvPr>
        </p:nvSpPr>
        <p:spPr/>
        <p:txBody>
          <a:bodyPr/>
          <a:lstStyle>
            <a:lvl1pPr>
              <a:defRPr/>
            </a:lvl1pPr>
          </a:lstStyle>
          <a:p>
            <a:pPr>
              <a:defRPr/>
            </a:pPr>
            <a:fld id="{716715A2-EF84-4CE8-BEA0-0FEF4F6A1A04}"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4" name="Rectangle 3">
            <a:extLst>
              <a:ext uri="{FF2B5EF4-FFF2-40B4-BE49-F238E27FC236}"/>
            </a:extLst>
          </p:cNvPr>
          <p:cNvSpPr/>
          <p:nvPr/>
        </p:nvSpPr>
        <p:spPr>
          <a:xfrm>
            <a:off x="558800" y="0"/>
            <a:ext cx="11166475" cy="201930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5" name="Rectangle 4">
            <a:extLst>
              <a:ext uri="{FF2B5EF4-FFF2-40B4-BE49-F238E27FC236}"/>
            </a:extLst>
          </p:cNvPr>
          <p:cNvSpPr/>
          <p:nvPr/>
        </p:nvSpPr>
        <p:spPr>
          <a:xfrm>
            <a:off x="566738" y="0"/>
            <a:ext cx="11155362" cy="2011363"/>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6" name="Rectangle 5">
            <a:extLst>
              <a:ext uri="{FF2B5EF4-FFF2-40B4-BE49-F238E27FC236}"/>
            </a:extLst>
          </p:cNvPr>
          <p:cNvSpPr/>
          <p:nvPr/>
        </p:nvSpPr>
        <p:spPr>
          <a:xfrm>
            <a:off x="498475" y="787400"/>
            <a:ext cx="128588" cy="703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 name="Title 1">
            <a:extLst>
              <a:ext uri="{FF2B5EF4-FFF2-40B4-BE49-F238E27FC236}"/>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extLst>
          </p:cNvPr>
          <p:cNvSpPr>
            <a:spLocks noGrp="1"/>
          </p:cNvSpPr>
          <p:nvPr>
            <p:ph type="dt" sz="half" idx="10"/>
          </p:nvPr>
        </p:nvSpPr>
        <p:spPr>
          <a:xfrm>
            <a:off x="1116013" y="6356350"/>
            <a:ext cx="2743200" cy="365125"/>
          </a:xfrm>
        </p:spPr>
        <p:txBody>
          <a:bodyPr/>
          <a:lstStyle>
            <a:lvl1pPr>
              <a:defRPr/>
            </a:lvl1pPr>
          </a:lstStyle>
          <a:p>
            <a:pPr>
              <a:defRPr/>
            </a:pPr>
            <a:fld id="{0E38F7C1-190D-488C-90C8-60F71D9E6D26}" type="datetimeFigureOut">
              <a:rPr lang="en-US"/>
              <a:pPr>
                <a:defRPr/>
              </a:pPr>
              <a:t>8/16/2023</a:t>
            </a:fld>
            <a:endParaRPr lang="en-US"/>
          </a:p>
        </p:txBody>
      </p:sp>
      <p:sp>
        <p:nvSpPr>
          <p:cNvPr id="8" name="Footer Placeholder 4">
            <a:extLst>
              <a:ext uri="{FF2B5EF4-FFF2-40B4-BE49-F238E27FC236}"/>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extLst>
          </p:cNvPr>
          <p:cNvSpPr>
            <a:spLocks noGrp="1"/>
          </p:cNvSpPr>
          <p:nvPr>
            <p:ph type="sldNum" sz="quarter" idx="12"/>
          </p:nvPr>
        </p:nvSpPr>
        <p:spPr>
          <a:xfrm>
            <a:off x="8540750" y="6356350"/>
            <a:ext cx="2743200" cy="365125"/>
          </a:xfrm>
        </p:spPr>
        <p:txBody>
          <a:bodyPr/>
          <a:lstStyle>
            <a:lvl1pPr>
              <a:defRPr/>
            </a:lvl1pPr>
          </a:lstStyle>
          <a:p>
            <a:pPr>
              <a:defRPr/>
            </a:pPr>
            <a:fld id="{5A50F8BE-DAAF-49AE-A2DB-E1140DBFCDB0}"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4" name="Rectangle 3">
            <a:extLst>
              <a:ext uri="{FF2B5EF4-FFF2-40B4-BE49-F238E27FC236}"/>
            </a:extLst>
          </p:cNvPr>
          <p:cNvSpPr/>
          <p:nvPr/>
        </p:nvSpPr>
        <p:spPr>
          <a:xfrm>
            <a:off x="558800" y="4981575"/>
            <a:ext cx="11134725" cy="822325"/>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latin typeface="Calibri" panose="020F0502020204030204"/>
            </a:endParaRPr>
          </a:p>
        </p:txBody>
      </p:sp>
      <p:sp>
        <p:nvSpPr>
          <p:cNvPr id="5" name="Rectangle 4">
            <a:extLst>
              <a:ext uri="{FF2B5EF4-FFF2-40B4-BE49-F238E27FC236}"/>
            </a:extLst>
          </p:cNvPr>
          <p:cNvSpPr/>
          <p:nvPr/>
        </p:nvSpPr>
        <p:spPr>
          <a:xfrm>
            <a:off x="498475" y="5118100"/>
            <a:ext cx="146050" cy="5492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 name="Title 1">
            <a:extLst>
              <a:ext uri="{FF2B5EF4-FFF2-40B4-BE49-F238E27FC236}"/>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Date Placeholder 3">
            <a:extLst>
              <a:ext uri="{FF2B5EF4-FFF2-40B4-BE49-F238E27FC236}"/>
            </a:extLst>
          </p:cNvPr>
          <p:cNvSpPr>
            <a:spLocks noGrp="1"/>
          </p:cNvSpPr>
          <p:nvPr>
            <p:ph type="dt" sz="half" idx="10"/>
          </p:nvPr>
        </p:nvSpPr>
        <p:spPr/>
        <p:txBody>
          <a:bodyPr/>
          <a:lstStyle>
            <a:lvl1pPr>
              <a:defRPr/>
            </a:lvl1pPr>
          </a:lstStyle>
          <a:p>
            <a:pPr>
              <a:defRPr/>
            </a:pPr>
            <a:fld id="{3901E5EE-14E1-4ACE-883E-8A37A16738E1}" type="datetimeFigureOut">
              <a:rPr lang="en-US"/>
              <a:pPr>
                <a:defRPr/>
              </a:pPr>
              <a:t>8/16/2023</a:t>
            </a:fld>
            <a:endParaRPr lang="en-US"/>
          </a:p>
        </p:txBody>
      </p:sp>
      <p:sp>
        <p:nvSpPr>
          <p:cNvPr id="7" name="Footer Placeholder 4">
            <a:extLst>
              <a:ext uri="{FF2B5EF4-FFF2-40B4-BE49-F238E27FC236}"/>
            </a:extLst>
          </p:cNvPr>
          <p:cNvSpPr>
            <a:spLocks noGrp="1"/>
          </p:cNvSpPr>
          <p:nvPr>
            <p:ph type="ftr" sz="quarter" idx="11"/>
          </p:nvPr>
        </p:nvSpPr>
        <p:spPr/>
        <p:txBody>
          <a:bodyPr/>
          <a:lstStyle>
            <a:lvl1pPr>
              <a:defRPr/>
            </a:lvl1pPr>
          </a:lstStyle>
          <a:p>
            <a:pPr>
              <a:defRPr/>
            </a:pPr>
            <a:endParaRPr lang="en-US"/>
          </a:p>
        </p:txBody>
      </p:sp>
      <p:sp>
        <p:nvSpPr>
          <p:cNvPr id="8" name="Slide Number Placeholder 5">
            <a:extLst>
              <a:ext uri="{FF2B5EF4-FFF2-40B4-BE49-F238E27FC236}"/>
            </a:extLst>
          </p:cNvPr>
          <p:cNvSpPr>
            <a:spLocks noGrp="1"/>
          </p:cNvSpPr>
          <p:nvPr>
            <p:ph type="sldNum" sz="quarter" idx="12"/>
          </p:nvPr>
        </p:nvSpPr>
        <p:spPr/>
        <p:txBody>
          <a:bodyPr/>
          <a:lstStyle>
            <a:lvl1pPr>
              <a:defRPr/>
            </a:lvl1pPr>
          </a:lstStyle>
          <a:p>
            <a:pPr>
              <a:defRPr/>
            </a:pPr>
            <a:fld id="{1D06A1AD-8E49-4D1C-AAAA-A03BAA82623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5" name="Rectangle 4">
            <a:extLst>
              <a:ext uri="{FF2B5EF4-FFF2-40B4-BE49-F238E27FC236}"/>
            </a:extLst>
          </p:cNvPr>
          <p:cNvSpPr/>
          <p:nvPr/>
        </p:nvSpPr>
        <p:spPr>
          <a:xfrm>
            <a:off x="558800" y="0"/>
            <a:ext cx="11166475" cy="201930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6" name="Rectangle 5">
            <a:extLst>
              <a:ext uri="{FF2B5EF4-FFF2-40B4-BE49-F238E27FC236}"/>
            </a:extLst>
          </p:cNvPr>
          <p:cNvSpPr/>
          <p:nvPr/>
        </p:nvSpPr>
        <p:spPr>
          <a:xfrm>
            <a:off x="566738" y="0"/>
            <a:ext cx="11155362" cy="2011363"/>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7" name="Rectangle 6">
            <a:extLst>
              <a:ext uri="{FF2B5EF4-FFF2-40B4-BE49-F238E27FC236}"/>
            </a:extLst>
          </p:cNvPr>
          <p:cNvSpPr/>
          <p:nvPr/>
        </p:nvSpPr>
        <p:spPr>
          <a:xfrm>
            <a:off x="498475" y="787400"/>
            <a:ext cx="128588" cy="703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 name="Title 1">
            <a:extLst>
              <a:ext uri="{FF2B5EF4-FFF2-40B4-BE49-F238E27FC236}"/>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4">
            <a:extLst>
              <a:ext uri="{FF2B5EF4-FFF2-40B4-BE49-F238E27FC236}"/>
            </a:extLst>
          </p:cNvPr>
          <p:cNvSpPr>
            <a:spLocks noGrp="1"/>
          </p:cNvSpPr>
          <p:nvPr>
            <p:ph type="dt" sz="half" idx="10"/>
          </p:nvPr>
        </p:nvSpPr>
        <p:spPr>
          <a:xfrm>
            <a:off x="1116013" y="6356350"/>
            <a:ext cx="2743200" cy="365125"/>
          </a:xfrm>
        </p:spPr>
        <p:txBody>
          <a:bodyPr/>
          <a:lstStyle>
            <a:lvl1pPr>
              <a:defRPr/>
            </a:lvl1pPr>
          </a:lstStyle>
          <a:p>
            <a:pPr>
              <a:defRPr/>
            </a:pPr>
            <a:fld id="{E106B5C7-09BC-4B86-A4E1-933D499AFD28}" type="datetimeFigureOut">
              <a:rPr lang="en-US"/>
              <a:pPr>
                <a:defRPr/>
              </a:pPr>
              <a:t>8/16/2023</a:t>
            </a:fld>
            <a:endParaRPr lang="en-US"/>
          </a:p>
        </p:txBody>
      </p:sp>
      <p:sp>
        <p:nvSpPr>
          <p:cNvPr id="9" name="Footer Placeholder 5">
            <a:extLst>
              <a:ext uri="{FF2B5EF4-FFF2-40B4-BE49-F238E27FC236}"/>
            </a:extLst>
          </p:cNvPr>
          <p:cNvSpPr>
            <a:spLocks noGrp="1"/>
          </p:cNvSpPr>
          <p:nvPr>
            <p:ph type="ftr" sz="quarter" idx="11"/>
          </p:nvPr>
        </p:nvSpPr>
        <p:spPr/>
        <p:txBody>
          <a:bodyPr/>
          <a:lstStyle>
            <a:lvl1pPr>
              <a:defRPr/>
            </a:lvl1pPr>
          </a:lstStyle>
          <a:p>
            <a:pPr>
              <a:defRPr/>
            </a:pPr>
            <a:endParaRPr lang="en-US"/>
          </a:p>
        </p:txBody>
      </p:sp>
      <p:sp>
        <p:nvSpPr>
          <p:cNvPr id="10" name="Slide Number Placeholder 6">
            <a:extLst>
              <a:ext uri="{FF2B5EF4-FFF2-40B4-BE49-F238E27FC236}"/>
            </a:extLst>
          </p:cNvPr>
          <p:cNvSpPr>
            <a:spLocks noGrp="1"/>
          </p:cNvSpPr>
          <p:nvPr>
            <p:ph type="sldNum" sz="quarter" idx="12"/>
          </p:nvPr>
        </p:nvSpPr>
        <p:spPr>
          <a:xfrm>
            <a:off x="8540750" y="6356350"/>
            <a:ext cx="2743200" cy="365125"/>
          </a:xfrm>
        </p:spPr>
        <p:txBody>
          <a:bodyPr/>
          <a:lstStyle>
            <a:lvl1pPr>
              <a:defRPr/>
            </a:lvl1pPr>
          </a:lstStyle>
          <a:p>
            <a:pPr>
              <a:defRPr/>
            </a:pPr>
            <a:fld id="{E851AA77-D379-47D9-ABD6-CCCC4BFFDE9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7" name="Rectangle 6">
            <a:extLst>
              <a:ext uri="{FF2B5EF4-FFF2-40B4-BE49-F238E27FC236}"/>
            </a:extLst>
          </p:cNvPr>
          <p:cNvSpPr/>
          <p:nvPr/>
        </p:nvSpPr>
        <p:spPr>
          <a:xfrm>
            <a:off x="558800" y="0"/>
            <a:ext cx="11166475" cy="201930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8" name="Rectangle 7">
            <a:extLst>
              <a:ext uri="{FF2B5EF4-FFF2-40B4-BE49-F238E27FC236}"/>
            </a:extLst>
          </p:cNvPr>
          <p:cNvSpPr/>
          <p:nvPr/>
        </p:nvSpPr>
        <p:spPr>
          <a:xfrm>
            <a:off x="566738" y="0"/>
            <a:ext cx="11155362" cy="2011363"/>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latin typeface="Calibri" panose="020F0502020204030204"/>
            </a:endParaRPr>
          </a:p>
        </p:txBody>
      </p:sp>
      <p:sp>
        <p:nvSpPr>
          <p:cNvPr id="9" name="Rectangle 8">
            <a:extLst>
              <a:ext uri="{FF2B5EF4-FFF2-40B4-BE49-F238E27FC236}"/>
            </a:extLst>
          </p:cNvPr>
          <p:cNvSpPr/>
          <p:nvPr/>
        </p:nvSpPr>
        <p:spPr>
          <a:xfrm>
            <a:off x="498475" y="787400"/>
            <a:ext cx="128588" cy="703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 name="Title 1">
            <a:extLst>
              <a:ext uri="{FF2B5EF4-FFF2-40B4-BE49-F238E27FC236}"/>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6">
            <a:extLst>
              <a:ext uri="{FF2B5EF4-FFF2-40B4-BE49-F238E27FC236}"/>
            </a:extLst>
          </p:cNvPr>
          <p:cNvSpPr>
            <a:spLocks noGrp="1"/>
          </p:cNvSpPr>
          <p:nvPr>
            <p:ph type="dt" sz="half" idx="10"/>
          </p:nvPr>
        </p:nvSpPr>
        <p:spPr>
          <a:xfrm>
            <a:off x="1116013" y="6356350"/>
            <a:ext cx="2743200" cy="365125"/>
          </a:xfrm>
        </p:spPr>
        <p:txBody>
          <a:bodyPr/>
          <a:lstStyle>
            <a:lvl1pPr>
              <a:defRPr/>
            </a:lvl1pPr>
          </a:lstStyle>
          <a:p>
            <a:pPr>
              <a:defRPr/>
            </a:pPr>
            <a:fld id="{48E9300B-9522-4354-951A-EB9EDBAA5186}" type="datetimeFigureOut">
              <a:rPr lang="en-US"/>
              <a:pPr>
                <a:defRPr/>
              </a:pPr>
              <a:t>8/16/2023</a:t>
            </a:fld>
            <a:endParaRPr lang="en-US"/>
          </a:p>
        </p:txBody>
      </p:sp>
      <p:sp>
        <p:nvSpPr>
          <p:cNvPr id="11" name="Footer Placeholder 7">
            <a:extLst>
              <a:ext uri="{FF2B5EF4-FFF2-40B4-BE49-F238E27FC236}"/>
            </a:extLst>
          </p:cNvPr>
          <p:cNvSpPr>
            <a:spLocks noGrp="1"/>
          </p:cNvSpPr>
          <p:nvPr>
            <p:ph type="ftr" sz="quarter" idx="11"/>
          </p:nvPr>
        </p:nvSpPr>
        <p:spPr/>
        <p:txBody>
          <a:bodyPr/>
          <a:lstStyle>
            <a:lvl1pPr>
              <a:defRPr/>
            </a:lvl1pPr>
          </a:lstStyle>
          <a:p>
            <a:pPr>
              <a:defRPr/>
            </a:pPr>
            <a:endParaRPr lang="en-US"/>
          </a:p>
        </p:txBody>
      </p:sp>
      <p:sp>
        <p:nvSpPr>
          <p:cNvPr id="12" name="Slide Number Placeholder 8">
            <a:extLst>
              <a:ext uri="{FF2B5EF4-FFF2-40B4-BE49-F238E27FC236}"/>
            </a:extLst>
          </p:cNvPr>
          <p:cNvSpPr>
            <a:spLocks noGrp="1"/>
          </p:cNvSpPr>
          <p:nvPr>
            <p:ph type="sldNum" sz="quarter" idx="12"/>
          </p:nvPr>
        </p:nvSpPr>
        <p:spPr>
          <a:xfrm>
            <a:off x="8540750" y="6356350"/>
            <a:ext cx="2743200" cy="365125"/>
          </a:xfrm>
        </p:spPr>
        <p:txBody>
          <a:bodyPr/>
          <a:lstStyle>
            <a:lvl1pPr>
              <a:defRPr/>
            </a:lvl1pPr>
          </a:lstStyle>
          <a:p>
            <a:pPr>
              <a:defRPr/>
            </a:pPr>
            <a:fld id="{DBA31DCF-E312-4220-A5DD-11A7E4492C4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3" name="Rectangle 2">
            <a:extLst>
              <a:ext uri="{FF2B5EF4-FFF2-40B4-BE49-F238E27FC236}"/>
            </a:extLst>
          </p:cNvPr>
          <p:cNvSpPr/>
          <p:nvPr/>
        </p:nvSpPr>
        <p:spPr>
          <a:xfrm>
            <a:off x="665163" y="1533525"/>
            <a:ext cx="10917237"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4" name="Rectangle 3">
            <a:extLst>
              <a:ext uri="{FF2B5EF4-FFF2-40B4-BE49-F238E27FC236}"/>
            </a:extLst>
          </p:cNvPr>
          <p:cNvSpPr/>
          <p:nvPr/>
        </p:nvSpPr>
        <p:spPr>
          <a:xfrm>
            <a:off x="609600" y="2971800"/>
            <a:ext cx="1270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 name="Title 1">
            <a:extLst>
              <a:ext uri="{FF2B5EF4-FFF2-40B4-BE49-F238E27FC236}"/>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5" name="Date Placeholder 2">
            <a:extLst>
              <a:ext uri="{FF2B5EF4-FFF2-40B4-BE49-F238E27FC236}"/>
            </a:extLst>
          </p:cNvPr>
          <p:cNvSpPr>
            <a:spLocks noGrp="1"/>
          </p:cNvSpPr>
          <p:nvPr>
            <p:ph type="dt" sz="half" idx="10"/>
          </p:nvPr>
        </p:nvSpPr>
        <p:spPr/>
        <p:txBody>
          <a:bodyPr/>
          <a:lstStyle>
            <a:lvl1pPr>
              <a:defRPr/>
            </a:lvl1pPr>
          </a:lstStyle>
          <a:p>
            <a:pPr>
              <a:defRPr/>
            </a:pPr>
            <a:fld id="{4F7730B4-BAF4-4AA8-959D-A6E3A2916F18}" type="datetimeFigureOut">
              <a:rPr lang="en-US"/>
              <a:pPr>
                <a:defRPr/>
              </a:pPr>
              <a:t>8/16/2023</a:t>
            </a:fld>
            <a:endParaRPr lang="en-US"/>
          </a:p>
        </p:txBody>
      </p:sp>
      <p:sp>
        <p:nvSpPr>
          <p:cNvPr id="6" name="Footer Placeholder 3">
            <a:extLst>
              <a:ext uri="{FF2B5EF4-FFF2-40B4-BE49-F238E27FC236}"/>
            </a:extLst>
          </p:cNvPr>
          <p:cNvSpPr>
            <a:spLocks noGrp="1"/>
          </p:cNvSpPr>
          <p:nvPr>
            <p:ph type="ftr" sz="quarter" idx="11"/>
          </p:nvPr>
        </p:nvSpPr>
        <p:spPr/>
        <p:txBody>
          <a:bodyPr/>
          <a:lstStyle>
            <a:lvl1pPr>
              <a:defRPr/>
            </a:lvl1pPr>
          </a:lstStyle>
          <a:p>
            <a:pPr>
              <a:defRPr/>
            </a:pPr>
            <a:endParaRPr lang="en-US"/>
          </a:p>
        </p:txBody>
      </p:sp>
      <p:sp>
        <p:nvSpPr>
          <p:cNvPr id="7" name="Slide Number Placeholder 4">
            <a:extLst>
              <a:ext uri="{FF2B5EF4-FFF2-40B4-BE49-F238E27FC236}"/>
            </a:extLst>
          </p:cNvPr>
          <p:cNvSpPr>
            <a:spLocks noGrp="1"/>
          </p:cNvSpPr>
          <p:nvPr>
            <p:ph type="sldNum" sz="quarter" idx="12"/>
          </p:nvPr>
        </p:nvSpPr>
        <p:spPr/>
        <p:txBody>
          <a:bodyPr/>
          <a:lstStyle>
            <a:lvl1pPr>
              <a:defRPr/>
            </a:lvl1pPr>
          </a:lstStyle>
          <a:p>
            <a:pPr>
              <a:defRPr/>
            </a:pPr>
            <a:fld id="{811A416D-3E04-4771-B721-060B2D93CA87}"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extLst>
          </p:cNvPr>
          <p:cNvSpPr>
            <a:spLocks noGrp="1"/>
          </p:cNvSpPr>
          <p:nvPr>
            <p:ph type="dt" sz="half" idx="10"/>
          </p:nvPr>
        </p:nvSpPr>
        <p:spPr/>
        <p:txBody>
          <a:bodyPr/>
          <a:lstStyle>
            <a:lvl1pPr>
              <a:defRPr/>
            </a:lvl1pPr>
          </a:lstStyle>
          <a:p>
            <a:pPr>
              <a:defRPr/>
            </a:pPr>
            <a:fld id="{E4F1A12B-1CCE-4E42-9C20-BB0857DEA060}" type="datetimeFigureOut">
              <a:rPr lang="en-US"/>
              <a:pPr>
                <a:defRPr/>
              </a:pPr>
              <a:t>8/16/2023</a:t>
            </a:fld>
            <a:endParaRPr lang="en-US"/>
          </a:p>
        </p:txBody>
      </p:sp>
      <p:sp>
        <p:nvSpPr>
          <p:cNvPr id="3" name="Footer Placeholder 4">
            <a:extLst>
              <a:ext uri="{FF2B5EF4-FFF2-40B4-BE49-F238E27FC236}"/>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extLst>
          </p:cNvPr>
          <p:cNvSpPr>
            <a:spLocks noGrp="1"/>
          </p:cNvSpPr>
          <p:nvPr>
            <p:ph type="sldNum" sz="quarter" idx="12"/>
          </p:nvPr>
        </p:nvSpPr>
        <p:spPr/>
        <p:txBody>
          <a:bodyPr/>
          <a:lstStyle>
            <a:lvl1pPr>
              <a:defRPr/>
            </a:lvl1pPr>
          </a:lstStyle>
          <a:p>
            <a:pPr>
              <a:defRPr/>
            </a:pPr>
            <a:fld id="{36307EB1-EECE-47DE-967C-9A5350075014}"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5" name="Rectangle 4">
            <a:extLst>
              <a:ext uri="{FF2B5EF4-FFF2-40B4-BE49-F238E27FC236}"/>
            </a:extLst>
          </p:cNvPr>
          <p:cNvSpPr/>
          <p:nvPr/>
        </p:nvSpPr>
        <p:spPr>
          <a:xfrm>
            <a:off x="558800" y="1162050"/>
            <a:ext cx="3740150" cy="4643438"/>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6" name="Rectangle 5">
            <a:extLst>
              <a:ext uri="{FF2B5EF4-FFF2-40B4-BE49-F238E27FC236}"/>
            </a:extLst>
          </p:cNvPr>
          <p:cNvSpPr/>
          <p:nvPr/>
        </p:nvSpPr>
        <p:spPr>
          <a:xfrm>
            <a:off x="498475" y="1617663"/>
            <a:ext cx="146050" cy="8239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 name="Title 1">
            <a:extLst>
              <a:ext uri="{FF2B5EF4-FFF2-40B4-BE49-F238E27FC236}"/>
            </a:extLst>
          </p:cNvPr>
          <p:cNvSpPr>
            <a:spLocks noGrp="1"/>
          </p:cNvSpPr>
          <p:nvPr>
            <p:ph type="title"/>
          </p:nvPr>
        </p:nvSpPr>
        <p:spPr>
          <a:xfrm>
            <a:off x="868680" y="1709928"/>
            <a:ext cx="3099816" cy="1709928"/>
          </a:xfrm>
        </p:spPr>
        <p:txBody>
          <a:bodyPr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Date Placeholder 4">
            <a:extLst>
              <a:ext uri="{FF2B5EF4-FFF2-40B4-BE49-F238E27FC236}"/>
            </a:extLst>
          </p:cNvPr>
          <p:cNvSpPr>
            <a:spLocks noGrp="1"/>
          </p:cNvSpPr>
          <p:nvPr>
            <p:ph type="dt" sz="half" idx="10"/>
          </p:nvPr>
        </p:nvSpPr>
        <p:spPr>
          <a:xfrm>
            <a:off x="868363" y="6356350"/>
            <a:ext cx="2743200" cy="365125"/>
          </a:xfrm>
        </p:spPr>
        <p:txBody>
          <a:bodyPr/>
          <a:lstStyle>
            <a:lvl1pPr>
              <a:defRPr/>
            </a:lvl1pPr>
          </a:lstStyle>
          <a:p>
            <a:pPr>
              <a:defRPr/>
            </a:pPr>
            <a:fld id="{AAB23290-9AEE-424A-AC14-CEED8B657076}" type="datetimeFigureOut">
              <a:rPr lang="en-US"/>
              <a:pPr>
                <a:defRPr/>
              </a:pPr>
              <a:t>8/16/2023</a:t>
            </a:fld>
            <a:endParaRPr lang="en-US" dirty="0"/>
          </a:p>
        </p:txBody>
      </p:sp>
      <p:sp>
        <p:nvSpPr>
          <p:cNvPr id="8" name="Footer Placeholder 5">
            <a:extLst>
              <a:ext uri="{FF2B5EF4-FFF2-40B4-BE49-F238E27FC236}"/>
            </a:extLst>
          </p:cNvPr>
          <p:cNvSpPr>
            <a:spLocks noGrp="1"/>
          </p:cNvSpPr>
          <p:nvPr>
            <p:ph type="ftr" sz="quarter" idx="11"/>
          </p:nvPr>
        </p:nvSpPr>
        <p:spPr/>
        <p:txBody>
          <a:bodyPr/>
          <a:lstStyle>
            <a:lvl1pPr>
              <a:defRPr/>
            </a:lvl1pPr>
          </a:lstStyle>
          <a:p>
            <a:pPr>
              <a:defRPr/>
            </a:pPr>
            <a:endParaRPr lang="en-US"/>
          </a:p>
        </p:txBody>
      </p:sp>
      <p:sp>
        <p:nvSpPr>
          <p:cNvPr id="9" name="Slide Number Placeholder 6">
            <a:extLst>
              <a:ext uri="{FF2B5EF4-FFF2-40B4-BE49-F238E27FC236}"/>
            </a:extLst>
          </p:cNvPr>
          <p:cNvSpPr>
            <a:spLocks noGrp="1"/>
          </p:cNvSpPr>
          <p:nvPr>
            <p:ph type="sldNum" sz="quarter" idx="12"/>
          </p:nvPr>
        </p:nvSpPr>
        <p:spPr/>
        <p:txBody>
          <a:bodyPr/>
          <a:lstStyle>
            <a:lvl1pPr>
              <a:defRPr/>
            </a:lvl1pPr>
          </a:lstStyle>
          <a:p>
            <a:pPr>
              <a:defRPr/>
            </a:pPr>
            <a:fld id="{C863B92F-6C30-4DF8-87E6-C4661D52043B}"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5" name="Rectangle 4">
            <a:extLst>
              <a:ext uri="{FF2B5EF4-FFF2-40B4-BE49-F238E27FC236}"/>
            </a:extLst>
          </p:cNvPr>
          <p:cNvSpPr/>
          <p:nvPr/>
        </p:nvSpPr>
        <p:spPr>
          <a:xfrm>
            <a:off x="558800" y="1162050"/>
            <a:ext cx="3740150" cy="4643438"/>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6" name="Rectangle 5">
            <a:extLst>
              <a:ext uri="{FF2B5EF4-FFF2-40B4-BE49-F238E27FC236}"/>
            </a:extLst>
          </p:cNvPr>
          <p:cNvSpPr/>
          <p:nvPr/>
        </p:nvSpPr>
        <p:spPr>
          <a:xfrm>
            <a:off x="498475" y="1617663"/>
            <a:ext cx="146050" cy="8239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 name="Title 1">
            <a:extLst>
              <a:ext uri="{FF2B5EF4-FFF2-40B4-BE49-F238E27FC236}"/>
            </a:extLst>
          </p:cNvPr>
          <p:cNvSpPr>
            <a:spLocks noGrp="1"/>
          </p:cNvSpPr>
          <p:nvPr>
            <p:ph type="title"/>
          </p:nvPr>
        </p:nvSpPr>
        <p:spPr>
          <a:xfrm>
            <a:off x="868680" y="1709928"/>
            <a:ext cx="3099816" cy="1709928"/>
          </a:xfrm>
        </p:spPr>
        <p:txBody>
          <a:bodyPr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extLst>
          </p:cNvPr>
          <p:cNvSpPr>
            <a:spLocks noGrp="1"/>
          </p:cNvSpPr>
          <p:nvPr>
            <p:ph type="pic" idx="1"/>
          </p:nvPr>
        </p:nvSpPr>
        <p:spPr>
          <a:xfrm>
            <a:off x="4965192" y="1161288"/>
            <a:ext cx="6729984" cy="4645152"/>
          </a:xfrm>
        </p:spPr>
        <p:txBody>
          <a:bodyPr rtlCol="0">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a:extLst>
              <a:ext uri="{FF2B5EF4-FFF2-40B4-BE49-F238E27FC236}"/>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Date Placeholder 4">
            <a:extLst>
              <a:ext uri="{FF2B5EF4-FFF2-40B4-BE49-F238E27FC236}"/>
            </a:extLst>
          </p:cNvPr>
          <p:cNvSpPr>
            <a:spLocks noGrp="1"/>
          </p:cNvSpPr>
          <p:nvPr>
            <p:ph type="dt" sz="half" idx="10"/>
          </p:nvPr>
        </p:nvSpPr>
        <p:spPr>
          <a:xfrm>
            <a:off x="868363" y="6356350"/>
            <a:ext cx="2743200" cy="365125"/>
          </a:xfrm>
        </p:spPr>
        <p:txBody>
          <a:bodyPr/>
          <a:lstStyle>
            <a:lvl1pPr>
              <a:defRPr/>
            </a:lvl1pPr>
          </a:lstStyle>
          <a:p>
            <a:pPr>
              <a:defRPr/>
            </a:pPr>
            <a:fld id="{149FFDD2-6713-4018-8A1D-2B8B6978CFA2}" type="datetimeFigureOut">
              <a:rPr lang="en-US"/>
              <a:pPr>
                <a:defRPr/>
              </a:pPr>
              <a:t>8/16/2023</a:t>
            </a:fld>
            <a:endParaRPr lang="en-US"/>
          </a:p>
        </p:txBody>
      </p:sp>
      <p:sp>
        <p:nvSpPr>
          <p:cNvPr id="8" name="Footer Placeholder 5">
            <a:extLst>
              <a:ext uri="{FF2B5EF4-FFF2-40B4-BE49-F238E27FC236}"/>
            </a:extLst>
          </p:cNvPr>
          <p:cNvSpPr>
            <a:spLocks noGrp="1"/>
          </p:cNvSpPr>
          <p:nvPr>
            <p:ph type="ftr" sz="quarter" idx="11"/>
          </p:nvPr>
        </p:nvSpPr>
        <p:spPr/>
        <p:txBody>
          <a:bodyPr/>
          <a:lstStyle>
            <a:lvl1pPr>
              <a:defRPr/>
            </a:lvl1pPr>
          </a:lstStyle>
          <a:p>
            <a:pPr>
              <a:defRPr/>
            </a:pPr>
            <a:endParaRPr lang="en-US"/>
          </a:p>
        </p:txBody>
      </p:sp>
      <p:sp>
        <p:nvSpPr>
          <p:cNvPr id="9" name="Slide Number Placeholder 6">
            <a:extLst>
              <a:ext uri="{FF2B5EF4-FFF2-40B4-BE49-F238E27FC236}"/>
            </a:extLst>
          </p:cNvPr>
          <p:cNvSpPr>
            <a:spLocks noGrp="1"/>
          </p:cNvSpPr>
          <p:nvPr>
            <p:ph type="sldNum" sz="quarter" idx="12"/>
          </p:nvPr>
        </p:nvSpPr>
        <p:spPr/>
        <p:txBody>
          <a:bodyPr/>
          <a:lstStyle>
            <a:lvl1pPr>
              <a:defRPr/>
            </a:lvl1pPr>
          </a:lstStyle>
          <a:p>
            <a:pPr>
              <a:defRPr/>
            </a:pPr>
            <a:fld id="{157362EF-5435-499C-BFA0-0F8350EBCA7D}"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a:extLst>
              <a:ext uri="{FF2B5EF4-FFF2-40B4-BE49-F238E27FC236}"/>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981505E-20F3-45EB-B496-21AF7C0D50DD}" type="datetimeFigureOut">
              <a:rPr lang="en-US"/>
              <a:pPr>
                <a:defRPr/>
              </a:pPr>
              <a:t>8/16/2023</a:t>
            </a:fld>
            <a:endParaRPr lang="en-US"/>
          </a:p>
        </p:txBody>
      </p:sp>
      <p:sp>
        <p:nvSpPr>
          <p:cNvPr id="5" name="Footer Placeholder 4">
            <a:extLst>
              <a:ext uri="{FF2B5EF4-FFF2-40B4-BE49-F238E27FC236}"/>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8E7EE1A1-6AAA-4E67-8C1B-41F9422106B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46" r:id="rId7"/>
    <p:sldLayoutId id="2147483755" r:id="rId8"/>
    <p:sldLayoutId id="2147483756" r:id="rId9"/>
    <p:sldLayoutId id="2147483747" r:id="rId10"/>
    <p:sldLayoutId id="2147483748" r:id="rId11"/>
  </p:sldLayoutIdLst>
  <p:txStyles>
    <p:titleStyle>
      <a:lvl1pPr algn="l" rtl="0" fontAlgn="base">
        <a:lnSpc>
          <a:spcPct val="90000"/>
        </a:lnSpc>
        <a:spcBef>
          <a:spcPct val="0"/>
        </a:spcBef>
        <a:spcAft>
          <a:spcPct val="0"/>
        </a:spcAft>
        <a:defRPr sz="4400" b="1" kern="1200">
          <a:solidFill>
            <a:schemeClr val="tx1"/>
          </a:solidFill>
          <a:latin typeface="+mj-lt"/>
          <a:ea typeface="+mj-ea"/>
          <a:cs typeface="+mj-cs"/>
        </a:defRPr>
      </a:lvl1pPr>
      <a:lvl2pPr algn="l" rtl="0" fontAlgn="base">
        <a:lnSpc>
          <a:spcPct val="90000"/>
        </a:lnSpc>
        <a:spcBef>
          <a:spcPct val="0"/>
        </a:spcBef>
        <a:spcAft>
          <a:spcPct val="0"/>
        </a:spcAft>
        <a:defRPr sz="4400" b="1">
          <a:solidFill>
            <a:schemeClr val="tx1"/>
          </a:solidFill>
          <a:latin typeface="Avenir Next LT Pro"/>
        </a:defRPr>
      </a:lvl2pPr>
      <a:lvl3pPr algn="l" rtl="0" fontAlgn="base">
        <a:lnSpc>
          <a:spcPct val="90000"/>
        </a:lnSpc>
        <a:spcBef>
          <a:spcPct val="0"/>
        </a:spcBef>
        <a:spcAft>
          <a:spcPct val="0"/>
        </a:spcAft>
        <a:defRPr sz="4400" b="1">
          <a:solidFill>
            <a:schemeClr val="tx1"/>
          </a:solidFill>
          <a:latin typeface="Avenir Next LT Pro"/>
        </a:defRPr>
      </a:lvl3pPr>
      <a:lvl4pPr algn="l" rtl="0" fontAlgn="base">
        <a:lnSpc>
          <a:spcPct val="90000"/>
        </a:lnSpc>
        <a:spcBef>
          <a:spcPct val="0"/>
        </a:spcBef>
        <a:spcAft>
          <a:spcPct val="0"/>
        </a:spcAft>
        <a:defRPr sz="4400" b="1">
          <a:solidFill>
            <a:schemeClr val="tx1"/>
          </a:solidFill>
          <a:latin typeface="Avenir Next LT Pro"/>
        </a:defRPr>
      </a:lvl4pPr>
      <a:lvl5pPr algn="l" rtl="0" fontAlgn="base">
        <a:lnSpc>
          <a:spcPct val="90000"/>
        </a:lnSpc>
        <a:spcBef>
          <a:spcPct val="0"/>
        </a:spcBef>
        <a:spcAft>
          <a:spcPct val="0"/>
        </a:spcAft>
        <a:defRPr sz="4400" b="1">
          <a:solidFill>
            <a:schemeClr val="tx1"/>
          </a:solidFill>
          <a:latin typeface="Avenir Next LT Pro"/>
        </a:defRPr>
      </a:lvl5pPr>
      <a:lvl6pPr marL="457200" algn="l" rtl="0" fontAlgn="base">
        <a:lnSpc>
          <a:spcPct val="90000"/>
        </a:lnSpc>
        <a:spcBef>
          <a:spcPct val="0"/>
        </a:spcBef>
        <a:spcAft>
          <a:spcPct val="0"/>
        </a:spcAft>
        <a:defRPr sz="4400" b="1">
          <a:solidFill>
            <a:schemeClr val="tx1"/>
          </a:solidFill>
          <a:latin typeface="Avenir Next LT Pro"/>
        </a:defRPr>
      </a:lvl6pPr>
      <a:lvl7pPr marL="914400" algn="l" rtl="0" fontAlgn="base">
        <a:lnSpc>
          <a:spcPct val="90000"/>
        </a:lnSpc>
        <a:spcBef>
          <a:spcPct val="0"/>
        </a:spcBef>
        <a:spcAft>
          <a:spcPct val="0"/>
        </a:spcAft>
        <a:defRPr sz="4400" b="1">
          <a:solidFill>
            <a:schemeClr val="tx1"/>
          </a:solidFill>
          <a:latin typeface="Avenir Next LT Pro"/>
        </a:defRPr>
      </a:lvl7pPr>
      <a:lvl8pPr marL="1371600" algn="l" rtl="0" fontAlgn="base">
        <a:lnSpc>
          <a:spcPct val="90000"/>
        </a:lnSpc>
        <a:spcBef>
          <a:spcPct val="0"/>
        </a:spcBef>
        <a:spcAft>
          <a:spcPct val="0"/>
        </a:spcAft>
        <a:defRPr sz="4400" b="1">
          <a:solidFill>
            <a:schemeClr val="tx1"/>
          </a:solidFill>
          <a:latin typeface="Avenir Next LT Pro"/>
        </a:defRPr>
      </a:lvl8pPr>
      <a:lvl9pPr marL="1828800" algn="l" rtl="0" fontAlgn="base">
        <a:lnSpc>
          <a:spcPct val="90000"/>
        </a:lnSpc>
        <a:spcBef>
          <a:spcPct val="0"/>
        </a:spcBef>
        <a:spcAft>
          <a:spcPct val="0"/>
        </a:spcAft>
        <a:defRPr sz="4400" b="1">
          <a:solidFill>
            <a:schemeClr val="tx1"/>
          </a:solidFill>
          <a:latin typeface="Avenir Next LT Pro"/>
        </a:defRPr>
      </a:lvl9pPr>
    </p:titleStyle>
    <p:bodyStyle>
      <a:lvl1pPr marL="228600" indent="-228600" algn="l" rtl="0" fontAlgn="base">
        <a:lnSpc>
          <a:spcPct val="11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fontAlgn="base">
        <a:lnSpc>
          <a:spcPct val="11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fontAlgn="base">
        <a:lnSpc>
          <a:spcPct val="11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fontAlgn="base">
        <a:lnSpc>
          <a:spcPct val="11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fontAlgn="base">
        <a:lnSpc>
          <a:spcPct val="11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0243" name="Picture 3"/>
          <p:cNvPicPr>
            <a:picLocks noChangeAspect="1"/>
          </p:cNvPicPr>
          <p:nvPr/>
        </p:nvPicPr>
        <p:blipFill>
          <a:blip r:embed="rId2" cstate="print"/>
          <a:srcRect t="20885" r="8" b="8"/>
          <a:stretch>
            <a:fillRect/>
          </a:stretch>
        </p:blipFill>
        <p:spPr bwMode="auto">
          <a:xfrm>
            <a:off x="3524250" y="0"/>
            <a:ext cx="8667750" cy="6858000"/>
          </a:xfrm>
          <a:prstGeom prst="rect">
            <a:avLst/>
          </a:prstGeom>
          <a:noFill/>
          <a:ln w="9525">
            <a:noFill/>
            <a:miter lim="800000"/>
            <a:headEnd/>
            <a:tailEnd/>
          </a:ln>
        </p:spPr>
      </p:pic>
      <p:sp>
        <p:nvSpPr>
          <p:cNvPr id="16" name="Rectangle 10">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ctrTitle"/>
          </p:nvPr>
        </p:nvSpPr>
        <p:spPr>
          <a:xfrm>
            <a:off x="477838" y="1122363"/>
            <a:ext cx="4022725" cy="3203575"/>
          </a:xfrm>
        </p:spPr>
        <p:txBody>
          <a:bodyPr rtlCol="0"/>
          <a:lstStyle/>
          <a:p>
            <a:pPr fontAlgn="auto">
              <a:spcAft>
                <a:spcPts val="0"/>
              </a:spcAft>
              <a:defRPr/>
            </a:pPr>
            <a:r>
              <a:rPr lang="en-US" sz="4800" u="sng" dirty="0" smtClean="0">
                <a:ea typeface="+mj-lt"/>
                <a:cs typeface="+mj-lt"/>
              </a:rPr>
              <a:t>MRA PROJECT PART-B</a:t>
            </a:r>
            <a:endParaRPr lang="en-US" sz="4800" u="sng" dirty="0">
              <a:cs typeface="Calibri Light"/>
            </a:endParaRPr>
          </a:p>
        </p:txBody>
      </p:sp>
      <p:sp>
        <p:nvSpPr>
          <p:cNvPr id="10248" name="Subtitle 2"/>
          <p:cNvSpPr>
            <a:spLocks noGrp="1"/>
          </p:cNvSpPr>
          <p:nvPr>
            <p:ph type="subTitle" idx="1"/>
          </p:nvPr>
        </p:nvSpPr>
        <p:spPr>
          <a:xfrm>
            <a:off x="477838" y="4873625"/>
            <a:ext cx="4022725" cy="1208088"/>
          </a:xfrm>
        </p:spPr>
        <p:txBody>
          <a:bodyPr/>
          <a:lstStyle/>
          <a:p>
            <a:r>
              <a:rPr lang="en-US" sz="2000" u="sng" smtClean="0">
                <a:cs typeface="Calibri" pitchFamily="34" charset="0"/>
              </a:rPr>
              <a:t>BY: YOGESH NEGI</a:t>
            </a:r>
            <a:endParaRPr lang="en-US" sz="2000" u="sng" smtClean="0"/>
          </a:p>
        </p:txBody>
      </p:sp>
      <p:sp>
        <p:nvSpPr>
          <p:cNvPr id="18" name="Rectangle 12">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760413" y="346075"/>
            <a:ext cx="146050" cy="70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19" name="Rectangle 14">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481013" y="4546600"/>
            <a:ext cx="3978275" cy="19050"/>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17">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858044" y="346869"/>
            <a:ext cx="146050" cy="703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53" name="Rectangle 19">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flipV="1">
            <a:off x="579438" y="4500563"/>
            <a:ext cx="11033125"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54" name="Rectangle 21">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 name="Rectangle 23">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9464" name="Title 1"/>
          <p:cNvSpPr>
            <a:spLocks noGrp="1"/>
          </p:cNvSpPr>
          <p:nvPr>
            <p:ph type="title"/>
          </p:nvPr>
        </p:nvSpPr>
        <p:spPr>
          <a:xfrm>
            <a:off x="58738" y="2746375"/>
            <a:ext cx="11279187" cy="2387600"/>
          </a:xfrm>
        </p:spPr>
        <p:txBody>
          <a:bodyPr anchor="b"/>
          <a:lstStyle/>
          <a:p>
            <a:pPr marL="285750" indent="-285750"/>
            <a:r>
              <a:rPr lang="en-US" sz="6600" u="sng" smtClean="0">
                <a:solidFill>
                  <a:schemeClr val="bg1"/>
                </a:solidFill>
              </a:rPr>
              <a:t> 02</a:t>
            </a:r>
            <a:br>
              <a:rPr lang="en-US" sz="6600" u="sng" smtClean="0">
                <a:solidFill>
                  <a:schemeClr val="bg1"/>
                </a:solidFill>
              </a:rPr>
            </a:br>
            <a:r>
              <a:rPr lang="en-US" sz="6600" u="sng" smtClean="0">
                <a:solidFill>
                  <a:schemeClr val="bg1"/>
                </a:solidFill>
              </a:rPr>
              <a:t>Exploratory Data Analysis</a:t>
            </a:r>
          </a:p>
        </p:txBody>
      </p:sp>
      <p:sp>
        <p:nvSpPr>
          <p:cNvPr id="3" name="TextBox 2">
            <a:extLst>
              <a:ext uri="{FF2B5EF4-FFF2-40B4-BE49-F238E27FC236}"/>
            </a:extLst>
          </p:cNvPr>
          <p:cNvSpPr txBox="1"/>
          <p:nvPr/>
        </p:nvSpPr>
        <p:spPr>
          <a:xfrm>
            <a:off x="7938" y="5138738"/>
            <a:ext cx="7118350" cy="1200150"/>
          </a:xfrm>
          <a:prstGeom prst="rect">
            <a:avLst/>
          </a:prstGeom>
          <a:noFill/>
        </p:spPr>
        <p:txBody>
          <a:bodyPr>
            <a:spAutoFit/>
          </a:bodyPr>
          <a:lstStyle/>
          <a:p>
            <a:pPr marL="742950" lvl="1" indent="-285750" fontAlgn="auto">
              <a:spcAft>
                <a:spcPts val="0"/>
              </a:spcAft>
              <a:buFont typeface="Arial"/>
              <a:buChar char="•"/>
              <a:defRPr/>
            </a:pPr>
            <a:r>
              <a:rPr lang="en-US" dirty="0">
                <a:solidFill>
                  <a:schemeClr val="bg1"/>
                </a:solidFill>
                <a:latin typeface="+mn-lt"/>
                <a:ea typeface="+mn-lt"/>
                <a:cs typeface="+mn-lt"/>
              </a:rPr>
              <a:t>Weekly, Monthly, Quarterly, Yearly Weekday Trends in Sales count </a:t>
            </a:r>
          </a:p>
          <a:p>
            <a:pPr marL="742950" lvl="1" indent="-285750" fontAlgn="auto">
              <a:spcAft>
                <a:spcPts val="0"/>
              </a:spcAft>
              <a:buFont typeface="Arial"/>
              <a:buChar char="•"/>
              <a:defRPr/>
            </a:pPr>
            <a:r>
              <a:rPr lang="en-US" dirty="0">
                <a:solidFill>
                  <a:schemeClr val="bg1"/>
                </a:solidFill>
                <a:latin typeface="+mn-lt"/>
                <a:ea typeface="+mn-lt"/>
                <a:cs typeface="+mn-lt"/>
              </a:rPr>
              <a:t>Products counts &amp; Year Wise top products</a:t>
            </a:r>
          </a:p>
          <a:p>
            <a:pPr marL="742950" lvl="1" indent="-285750" fontAlgn="auto">
              <a:spcAft>
                <a:spcPts val="0"/>
              </a:spcAft>
              <a:buFont typeface="Arial"/>
              <a:buChar char="•"/>
              <a:defRPr/>
            </a:pPr>
            <a:r>
              <a:rPr lang="en-US" dirty="0">
                <a:solidFill>
                  <a:schemeClr val="bg1"/>
                </a:solidFill>
                <a:latin typeface="+mn-lt"/>
                <a:ea typeface="+mn-lt"/>
                <a:cs typeface="+mn-lt"/>
              </a:rPr>
              <a:t>Summary and Recommendations</a:t>
            </a:r>
            <a:endParaRPr lang="en-US" dirty="0">
              <a:solidFill>
                <a:schemeClr val="bg1"/>
              </a:solidFill>
              <a:latin typeface="+mn-lt"/>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858044" y="346869"/>
            <a:ext cx="146050" cy="703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12" name="Rectangle 11">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flipV="1">
            <a:off x="579438" y="4500563"/>
            <a:ext cx="11033125"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14" name="Rectangle 13">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485" name="Title 1"/>
          <p:cNvSpPr>
            <a:spLocks noGrp="1"/>
          </p:cNvSpPr>
          <p:nvPr>
            <p:ph type="title"/>
          </p:nvPr>
        </p:nvSpPr>
        <p:spPr>
          <a:xfrm>
            <a:off x="477838" y="1122363"/>
            <a:ext cx="4022725" cy="3203575"/>
          </a:xfrm>
        </p:spPr>
        <p:txBody>
          <a:bodyPr anchor="b"/>
          <a:lstStyle/>
          <a:p>
            <a:r>
              <a:rPr lang="en-US" sz="4800" u="sng" smtClean="0"/>
              <a:t>Annual Product Sales Count</a:t>
            </a:r>
          </a:p>
        </p:txBody>
      </p:sp>
      <p:sp>
        <p:nvSpPr>
          <p:cNvPr id="4" name="Content Placeholder 3">
            <a:extLst>
              <a:ext uri="{FF2B5EF4-FFF2-40B4-BE49-F238E27FC236}"/>
            </a:extLst>
          </p:cNvPr>
          <p:cNvSpPr>
            <a:spLocks noGrp="1"/>
          </p:cNvSpPr>
          <p:nvPr>
            <p:ph sz="half" idx="2"/>
          </p:nvPr>
        </p:nvSpPr>
        <p:spPr>
          <a:xfrm>
            <a:off x="477838" y="4873625"/>
            <a:ext cx="3933825" cy="1208088"/>
          </a:xfrm>
        </p:spPr>
        <p:txBody>
          <a:bodyPr rtlCol="0">
            <a:normAutofit fontScale="92500" lnSpcReduction="20000"/>
          </a:bodyPr>
          <a:lstStyle/>
          <a:p>
            <a:pPr marL="0" indent="0" fontAlgn="auto">
              <a:spcAft>
                <a:spcPts val="0"/>
              </a:spcAft>
              <a:buFont typeface="Arial" pitchFamily="34" charset="0"/>
              <a:buNone/>
              <a:defRPr/>
            </a:pPr>
            <a:r>
              <a:rPr lang="en-US" sz="2000" dirty="0" smtClean="0"/>
              <a:t>Due to data availability until February 26, 2020, the product sales count for the year 2020 appears relatively lower.</a:t>
            </a:r>
            <a:endParaRPr lang="en-US" sz="2000" dirty="0"/>
          </a:p>
        </p:txBody>
      </p:sp>
      <p:sp>
        <p:nvSpPr>
          <p:cNvPr id="16" name="Rectangle 15">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760413" y="346075"/>
            <a:ext cx="146050" cy="70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18" name="Rectangle 17">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481013" y="4546600"/>
            <a:ext cx="4022725"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pic>
        <p:nvPicPr>
          <p:cNvPr id="20489" name="Picture 5" descr="Chart&#10;&#10;Description automatically generated"/>
          <p:cNvPicPr>
            <a:picLocks noGrp="1" noChangeAspect="1"/>
          </p:cNvPicPr>
          <p:nvPr>
            <p:ph sz="half" idx="1"/>
          </p:nvPr>
        </p:nvPicPr>
        <p:blipFill>
          <a:blip r:embed="rId2" cstate="print"/>
          <a:srcRect/>
          <a:stretch>
            <a:fillRect/>
          </a:stretch>
        </p:blipFill>
        <p:spPr>
          <a:xfrm>
            <a:off x="4864100" y="1247775"/>
            <a:ext cx="6846888" cy="4211638"/>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558800" y="0"/>
            <a:ext cx="11166475" cy="201930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12" name="Rectangle 11">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566738" y="0"/>
            <a:ext cx="11155362" cy="2011363"/>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14" name="Rectangle 13">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498475" y="787400"/>
            <a:ext cx="128588" cy="703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16" name="Rectangle 15">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18" name="Rectangle 17">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558800" y="0"/>
            <a:ext cx="11166475" cy="201930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20" name="Rectangle 19">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566738" y="0"/>
            <a:ext cx="11155362" cy="2011363"/>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1512" name="Title 1"/>
          <p:cNvSpPr>
            <a:spLocks noGrp="1"/>
          </p:cNvSpPr>
          <p:nvPr>
            <p:ph type="title"/>
          </p:nvPr>
        </p:nvSpPr>
        <p:spPr>
          <a:xfrm>
            <a:off x="1116013" y="549275"/>
            <a:ext cx="10167937" cy="1179513"/>
          </a:xfrm>
        </p:spPr>
        <p:txBody>
          <a:bodyPr/>
          <a:lstStyle/>
          <a:p>
            <a:pPr algn="ctr"/>
            <a:r>
              <a:rPr lang="en-US" u="sng" smtClean="0"/>
              <a:t>Quarterly Product Sales Count</a:t>
            </a:r>
          </a:p>
        </p:txBody>
      </p:sp>
      <p:sp>
        <p:nvSpPr>
          <p:cNvPr id="22" name="Rectangle 21">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498475" y="771525"/>
            <a:ext cx="128588" cy="703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pic>
        <p:nvPicPr>
          <p:cNvPr id="21514" name="Picture 5" descr="Chart, treemap chart&#10;&#10;Description automatically generated"/>
          <p:cNvPicPr>
            <a:picLocks noGrp="1" noChangeAspect="1"/>
          </p:cNvPicPr>
          <p:nvPr>
            <p:ph sz="half" idx="1"/>
          </p:nvPr>
        </p:nvPicPr>
        <p:blipFill>
          <a:blip r:embed="rId2" cstate="print"/>
          <a:srcRect t="456" r="2" b="2"/>
          <a:stretch>
            <a:fillRect/>
          </a:stretch>
        </p:blipFill>
        <p:spPr>
          <a:xfrm>
            <a:off x="492125" y="2247900"/>
            <a:ext cx="6426200" cy="3924300"/>
          </a:xfrm>
        </p:spPr>
      </p:pic>
      <p:sp>
        <p:nvSpPr>
          <p:cNvPr id="21515" name="Content Placeholder 3"/>
          <p:cNvSpPr>
            <a:spLocks noGrp="1"/>
          </p:cNvSpPr>
          <p:nvPr>
            <p:ph sz="half" idx="2"/>
          </p:nvPr>
        </p:nvSpPr>
        <p:spPr>
          <a:xfrm>
            <a:off x="7412038" y="2246313"/>
            <a:ext cx="3871912" cy="3925887"/>
          </a:xfrm>
        </p:spPr>
        <p:txBody>
          <a:bodyPr anchor="ctr"/>
          <a:lstStyle/>
          <a:p>
            <a:r>
              <a:rPr lang="en-US" sz="1600" b="1" smtClean="0"/>
              <a:t>Given the data available until February 26, 2020, the relatively high product sales count in Q1 is attributable to this timeframe.</a:t>
            </a:r>
          </a:p>
          <a:p>
            <a:r>
              <a:rPr lang="en-US" sz="1600" b="1" smtClean="0"/>
              <a:t>The highest sales were recorded in Q1 of 2019.</a:t>
            </a:r>
          </a:p>
          <a:p>
            <a:r>
              <a:rPr lang="en-US" sz="1600" b="1" smtClean="0"/>
              <a:t>The peak sales occurred in Q3 of 2018.</a:t>
            </a:r>
          </a:p>
          <a:p>
            <a:r>
              <a:rPr lang="en-US" sz="1600" b="1" smtClean="0"/>
              <a:t>The product sales count in Q2 remains approximately consistent between the years 2019 and 2018.</a:t>
            </a:r>
          </a:p>
        </p:txBody>
      </p:sp>
      <p:pic>
        <p:nvPicPr>
          <p:cNvPr id="21516" name="Picture 6"/>
          <p:cNvPicPr>
            <a:picLocks noChangeAspect="1"/>
          </p:cNvPicPr>
          <p:nvPr/>
        </p:nvPicPr>
        <p:blipFill>
          <a:blip r:embed="rId3" cstate="print"/>
          <a:srcRect/>
          <a:stretch>
            <a:fillRect/>
          </a:stretch>
        </p:blipFill>
        <p:spPr bwMode="auto">
          <a:xfrm>
            <a:off x="5832475" y="2473325"/>
            <a:ext cx="1101725" cy="6604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30">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558800" y="0"/>
            <a:ext cx="11166475" cy="201930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54" name="Rectangle 32">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566738" y="0"/>
            <a:ext cx="11155362" cy="2011363"/>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55" name="Rectangle 34">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498475" y="787400"/>
            <a:ext cx="128588" cy="703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56" name="Rectangle 36">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57" name="Freeform: Shape 38">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445611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58" name="Freeform: Shape 40">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4446588"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2536" name="Title 1"/>
          <p:cNvSpPr>
            <a:spLocks noGrp="1"/>
          </p:cNvSpPr>
          <p:nvPr>
            <p:ph type="title"/>
          </p:nvPr>
        </p:nvSpPr>
        <p:spPr>
          <a:xfrm>
            <a:off x="371475" y="1162050"/>
            <a:ext cx="3438525" cy="1238250"/>
          </a:xfrm>
        </p:spPr>
        <p:txBody>
          <a:bodyPr/>
          <a:lstStyle/>
          <a:p>
            <a:r>
              <a:rPr lang="en-US" sz="2800" u="sng" smtClean="0"/>
              <a:t>Monthly Product Sales Count</a:t>
            </a:r>
          </a:p>
        </p:txBody>
      </p:sp>
      <p:sp>
        <p:nvSpPr>
          <p:cNvPr id="59" name="Rectangle 42">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1427163"/>
            <a:ext cx="128588" cy="6540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60" name="Rectangle 44">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395288" y="2443163"/>
            <a:ext cx="3384550"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pic>
        <p:nvPicPr>
          <p:cNvPr id="22539" name="Picture 8" descr="Chart, bar chart&#10;&#10;Description automatically generated"/>
          <p:cNvPicPr>
            <a:picLocks noGrp="1" noChangeAspect="1"/>
          </p:cNvPicPr>
          <p:nvPr>
            <p:ph sz="half" idx="2"/>
          </p:nvPr>
        </p:nvPicPr>
        <p:blipFill>
          <a:blip r:embed="rId2" cstate="print"/>
          <a:srcRect/>
          <a:stretch>
            <a:fillRect/>
          </a:stretch>
        </p:blipFill>
        <p:spPr>
          <a:xfrm>
            <a:off x="5002213" y="841375"/>
            <a:ext cx="6719887" cy="5275263"/>
          </a:xfrm>
        </p:spPr>
      </p:pic>
      <p:pic>
        <p:nvPicPr>
          <p:cNvPr id="22540" name="Picture 3" descr="Graphical user interface, application, table&#10;&#10;Description automatically generated"/>
          <p:cNvPicPr>
            <a:picLocks noGrp="1" noChangeAspect="1"/>
          </p:cNvPicPr>
          <p:nvPr>
            <p:ph sz="half" idx="1"/>
          </p:nvPr>
        </p:nvPicPr>
        <p:blipFill>
          <a:blip r:embed="rId3" cstate="print"/>
          <a:srcRect/>
          <a:stretch>
            <a:fillRect/>
          </a:stretch>
        </p:blipFill>
        <p:spPr>
          <a:xfrm>
            <a:off x="10180638" y="879475"/>
            <a:ext cx="1533525" cy="962025"/>
          </a:xfrm>
        </p:spPr>
      </p:pic>
      <p:sp>
        <p:nvSpPr>
          <p:cNvPr id="22541" name="TextBox 3"/>
          <p:cNvSpPr txBox="1">
            <a:spLocks noChangeArrowheads="1"/>
          </p:cNvSpPr>
          <p:nvPr/>
        </p:nvSpPr>
        <p:spPr bwMode="auto">
          <a:xfrm>
            <a:off x="315913" y="3335338"/>
            <a:ext cx="3552825" cy="2586037"/>
          </a:xfrm>
          <a:prstGeom prst="rect">
            <a:avLst/>
          </a:prstGeom>
          <a:noFill/>
          <a:ln w="9525">
            <a:noFill/>
            <a:miter lim="800000"/>
            <a:headEnd/>
            <a:tailEnd/>
          </a:ln>
        </p:spPr>
        <p:txBody>
          <a:bodyPr>
            <a:spAutoFit/>
          </a:bodyPr>
          <a:lstStyle/>
          <a:p>
            <a:pPr marL="285750" indent="-285750">
              <a:buFont typeface="Arial" pitchFamily="34" charset="0"/>
              <a:buChar char="•"/>
            </a:pPr>
            <a:r>
              <a:rPr lang="en-US">
                <a:latin typeface="Avenir Next LT Pro"/>
              </a:rPr>
              <a:t>January marked the highest product sales in 2018, while February saw the lowest sales.</a:t>
            </a:r>
          </a:p>
          <a:p>
            <a:pPr marL="285750" indent="-285750">
              <a:buFont typeface="Arial" pitchFamily="34" charset="0"/>
              <a:buChar char="•"/>
            </a:pPr>
            <a:r>
              <a:rPr lang="en-US">
                <a:latin typeface="Avenir Next LT Pro"/>
              </a:rPr>
              <a:t>March saw the highest product sales in 2019, while January recorded the lowest sales..</a:t>
            </a:r>
          </a:p>
          <a:p>
            <a:pPr marL="285750" indent="-285750">
              <a:buFont typeface="Arial" pitchFamily="34" charset="0"/>
              <a:buChar char="•"/>
            </a:pPr>
            <a:endParaRPr lang="en-US">
              <a:latin typeface="Avenir Next LT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858044" y="346869"/>
            <a:ext cx="146050" cy="703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5" name="Rectangle 24">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flipV="1">
            <a:off x="579438" y="4500563"/>
            <a:ext cx="11033125"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27" name="Rectangle 26">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29" name="Rectangle 28">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1903413" y="222250"/>
            <a:ext cx="8385175" cy="1331913"/>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 name="Title 1">
            <a:extLst>
              <a:ext uri="{FF2B5EF4-FFF2-40B4-BE49-F238E27FC236}"/>
            </a:extLst>
          </p:cNvPr>
          <p:cNvSpPr>
            <a:spLocks noGrp="1"/>
          </p:cNvSpPr>
          <p:nvPr>
            <p:ph type="title"/>
          </p:nvPr>
        </p:nvSpPr>
        <p:spPr>
          <a:xfrm>
            <a:off x="2103438" y="309563"/>
            <a:ext cx="7985125" cy="869950"/>
          </a:xfrm>
        </p:spPr>
        <p:txBody>
          <a:bodyPr rtlCol="0">
            <a:normAutofit fontScale="90000"/>
          </a:bodyPr>
          <a:lstStyle/>
          <a:p>
            <a:pPr algn="ctr" fontAlgn="auto">
              <a:spcAft>
                <a:spcPts val="0"/>
              </a:spcAft>
              <a:defRPr/>
            </a:pPr>
            <a:r>
              <a:rPr lang="en-US" sz="3200" u="sng" dirty="0" smtClean="0"/>
              <a:t>Product Sales Count by Day of the Month</a:t>
            </a:r>
            <a:endParaRPr lang="en-US" sz="3100" u="sng" dirty="0"/>
          </a:p>
        </p:txBody>
      </p:sp>
      <p:sp>
        <p:nvSpPr>
          <p:cNvPr id="31" name="Rectangle: Rounded Corners 30">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2482850" y="1211263"/>
            <a:ext cx="722630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pic>
        <p:nvPicPr>
          <p:cNvPr id="23560" name="Picture 5" descr="A picture containing text, map, boat&#10;&#10;Description automatically generated"/>
          <p:cNvPicPr>
            <a:picLocks noGrp="1" noChangeAspect="1"/>
          </p:cNvPicPr>
          <p:nvPr>
            <p:ph sz="half" idx="2"/>
          </p:nvPr>
        </p:nvPicPr>
        <p:blipFill>
          <a:blip r:embed="rId2" cstate="print"/>
          <a:srcRect/>
          <a:stretch>
            <a:fillRect/>
          </a:stretch>
        </p:blipFill>
        <p:spPr>
          <a:xfrm>
            <a:off x="463550" y="1435100"/>
            <a:ext cx="11150600" cy="5346700"/>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858044" y="346869"/>
            <a:ext cx="146050" cy="703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12" name="Rectangle 11">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flipV="1">
            <a:off x="579438" y="4500563"/>
            <a:ext cx="11033125"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14" name="Rectangle 13">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16" name="Rectangle 15">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1903413" y="222250"/>
            <a:ext cx="8385175" cy="1331913"/>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4582" name="Title 1"/>
          <p:cNvSpPr>
            <a:spLocks noGrp="1"/>
          </p:cNvSpPr>
          <p:nvPr>
            <p:ph type="title"/>
          </p:nvPr>
        </p:nvSpPr>
        <p:spPr>
          <a:xfrm>
            <a:off x="2103438" y="309563"/>
            <a:ext cx="7985125" cy="869950"/>
          </a:xfrm>
        </p:spPr>
        <p:txBody>
          <a:bodyPr/>
          <a:lstStyle/>
          <a:p>
            <a:pPr algn="ctr"/>
            <a:r>
              <a:rPr lang="en-US" u="sng" smtClean="0"/>
              <a:t>Weekly Product Sales Count</a:t>
            </a:r>
          </a:p>
        </p:txBody>
      </p:sp>
      <p:sp>
        <p:nvSpPr>
          <p:cNvPr id="18" name="Rectangle: Rounded Corners 17">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2482850" y="1211263"/>
            <a:ext cx="722630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pic>
        <p:nvPicPr>
          <p:cNvPr id="24584" name="Picture 5" descr="Chart&#10;&#10;Description automatically generated"/>
          <p:cNvPicPr>
            <a:picLocks noGrp="1" noChangeAspect="1"/>
          </p:cNvPicPr>
          <p:nvPr>
            <p:ph sz="half" idx="2"/>
          </p:nvPr>
        </p:nvPicPr>
        <p:blipFill>
          <a:blip r:embed="rId2" cstate="print"/>
          <a:srcRect/>
          <a:stretch>
            <a:fillRect/>
          </a:stretch>
        </p:blipFill>
        <p:spPr>
          <a:xfrm>
            <a:off x="858838" y="1477963"/>
            <a:ext cx="10617200" cy="5132387"/>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558800" y="0"/>
            <a:ext cx="11166475" cy="201930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12" name="Rectangle 11">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566738" y="0"/>
            <a:ext cx="11155362" cy="2011363"/>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14" name="Rectangle 13">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498475" y="787400"/>
            <a:ext cx="128588" cy="703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16" name="Rectangle 15">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18" name="Freeform: Shape 17">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445611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20" name="Freeform: Shape 19">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4446588"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5608" name="Title 1"/>
          <p:cNvSpPr>
            <a:spLocks noGrp="1"/>
          </p:cNvSpPr>
          <p:nvPr>
            <p:ph type="title"/>
          </p:nvPr>
        </p:nvSpPr>
        <p:spPr>
          <a:xfrm>
            <a:off x="371475" y="1162050"/>
            <a:ext cx="3438525" cy="1238250"/>
          </a:xfrm>
        </p:spPr>
        <p:txBody>
          <a:bodyPr/>
          <a:lstStyle/>
          <a:p>
            <a:r>
              <a:rPr lang="en-US" sz="2800" u="sng" smtClean="0"/>
              <a:t>Weekday Count of Products Sold</a:t>
            </a:r>
          </a:p>
        </p:txBody>
      </p:sp>
      <p:sp>
        <p:nvSpPr>
          <p:cNvPr id="22" name="Rectangle 21">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1427163"/>
            <a:ext cx="128588" cy="6540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4" name="Rectangle 23">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395288" y="2443163"/>
            <a:ext cx="3384550"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5611" name="Content Placeholder 3"/>
          <p:cNvSpPr>
            <a:spLocks noGrp="1"/>
          </p:cNvSpPr>
          <p:nvPr>
            <p:ph sz="half" idx="2"/>
          </p:nvPr>
        </p:nvSpPr>
        <p:spPr>
          <a:xfrm>
            <a:off x="371475" y="2717800"/>
            <a:ext cx="3438525" cy="3206750"/>
          </a:xfrm>
        </p:spPr>
        <p:txBody>
          <a:bodyPr/>
          <a:lstStyle/>
          <a:p>
            <a:r>
              <a:rPr lang="en-US" sz="1700" smtClean="0"/>
              <a:t>Most of the products were sold on Sundays.</a:t>
            </a:r>
          </a:p>
          <a:p>
            <a:r>
              <a:rPr lang="en-US" sz="1700" smtClean="0"/>
              <a:t>Least products were sold on Mondays.</a:t>
            </a:r>
          </a:p>
          <a:p>
            <a:r>
              <a:rPr lang="en-US" sz="1700" smtClean="0"/>
              <a:t>On other days sales in consistent.</a:t>
            </a:r>
          </a:p>
          <a:p>
            <a:endParaRPr lang="en-US" sz="1700" smtClean="0"/>
          </a:p>
        </p:txBody>
      </p:sp>
      <p:pic>
        <p:nvPicPr>
          <p:cNvPr id="25612" name="Picture 5" descr="Chart, bar chart&#10;&#10;Description automatically generated"/>
          <p:cNvPicPr>
            <a:picLocks noGrp="1" noChangeAspect="1"/>
          </p:cNvPicPr>
          <p:nvPr>
            <p:ph sz="half" idx="1"/>
          </p:nvPr>
        </p:nvPicPr>
        <p:blipFill>
          <a:blip r:embed="rId2" cstate="print"/>
          <a:srcRect/>
          <a:stretch>
            <a:fillRect/>
          </a:stretch>
        </p:blipFill>
        <p:spPr>
          <a:xfrm>
            <a:off x="4627563" y="1158875"/>
            <a:ext cx="7569200" cy="4440238"/>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858044" y="346869"/>
            <a:ext cx="146050" cy="703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12" name="Rectangle 11">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flipV="1">
            <a:off x="579438" y="4500563"/>
            <a:ext cx="11033125"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14" name="Rectangle 13">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16" name="Rectangle 15">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1903413" y="222250"/>
            <a:ext cx="8385175" cy="1331913"/>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6630" name="Title 1"/>
          <p:cNvSpPr>
            <a:spLocks noGrp="1"/>
          </p:cNvSpPr>
          <p:nvPr>
            <p:ph type="title"/>
          </p:nvPr>
        </p:nvSpPr>
        <p:spPr>
          <a:xfrm>
            <a:off x="2103438" y="309563"/>
            <a:ext cx="7985125" cy="869950"/>
          </a:xfrm>
        </p:spPr>
        <p:txBody>
          <a:bodyPr/>
          <a:lstStyle/>
          <a:p>
            <a:pPr algn="ctr"/>
            <a:r>
              <a:rPr lang="en-US" u="sng" smtClean="0"/>
              <a:t>Daily Sales Count</a:t>
            </a:r>
          </a:p>
        </p:txBody>
      </p:sp>
      <p:sp>
        <p:nvSpPr>
          <p:cNvPr id="18" name="Rectangle: Rounded Corners 17">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2482850" y="1211263"/>
            <a:ext cx="722630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pic>
        <p:nvPicPr>
          <p:cNvPr id="26632" name="Picture 5" descr="Chart, histogram&#10;&#10;Description automatically generated"/>
          <p:cNvPicPr>
            <a:picLocks noGrp="1" noChangeAspect="1"/>
          </p:cNvPicPr>
          <p:nvPr>
            <p:ph sz="half" idx="2"/>
          </p:nvPr>
        </p:nvPicPr>
        <p:blipFill>
          <a:blip r:embed="rId2" cstate="print"/>
          <a:srcRect/>
          <a:stretch>
            <a:fillRect/>
          </a:stretch>
        </p:blipFill>
        <p:spPr>
          <a:xfrm>
            <a:off x="584200" y="1549400"/>
            <a:ext cx="10879138" cy="5203825"/>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858044" y="346869"/>
            <a:ext cx="146050" cy="703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12" name="Rectangle 11">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flipV="1">
            <a:off x="579438" y="4500563"/>
            <a:ext cx="11033125"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14" name="Rectangle 13">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16" name="Rectangle 15">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1903413" y="222250"/>
            <a:ext cx="8385175" cy="1331913"/>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7654" name="Title 1"/>
          <p:cNvSpPr>
            <a:spLocks noGrp="1"/>
          </p:cNvSpPr>
          <p:nvPr>
            <p:ph type="title"/>
          </p:nvPr>
        </p:nvSpPr>
        <p:spPr>
          <a:xfrm>
            <a:off x="2103438" y="169863"/>
            <a:ext cx="7985125" cy="769937"/>
          </a:xfrm>
        </p:spPr>
        <p:txBody>
          <a:bodyPr/>
          <a:lstStyle/>
          <a:p>
            <a:pPr algn="ctr"/>
            <a:r>
              <a:rPr lang="en-US" u="sng" smtClean="0"/>
              <a:t>Product Sales Count</a:t>
            </a:r>
          </a:p>
        </p:txBody>
      </p:sp>
      <p:sp>
        <p:nvSpPr>
          <p:cNvPr id="18" name="Rectangle: Rounded Corners 17">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2482850" y="1211263"/>
            <a:ext cx="722630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pic>
        <p:nvPicPr>
          <p:cNvPr id="27656" name="Picture 5" descr="Chart, treemap chart&#10;&#10;Description automatically generated"/>
          <p:cNvPicPr>
            <a:picLocks noGrp="1" noChangeAspect="1"/>
          </p:cNvPicPr>
          <p:nvPr>
            <p:ph sz="half" idx="2"/>
          </p:nvPr>
        </p:nvPicPr>
        <p:blipFill>
          <a:blip r:embed="rId2" cstate="print"/>
          <a:srcRect/>
          <a:stretch>
            <a:fillRect/>
          </a:stretch>
        </p:blipFill>
        <p:spPr>
          <a:xfrm>
            <a:off x="0" y="1019175"/>
            <a:ext cx="12192000" cy="5838825"/>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16200000">
            <a:off x="-2748756" y="3247231"/>
            <a:ext cx="5689600" cy="192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pic>
        <p:nvPicPr>
          <p:cNvPr id="28676" name="Picture 5" descr="Background pattern&#10;&#10;Description automatically generated"/>
          <p:cNvPicPr>
            <a:picLocks noGrp="1" noChangeAspect="1"/>
          </p:cNvPicPr>
          <p:nvPr>
            <p:ph sz="half" idx="2"/>
          </p:nvPr>
        </p:nvPicPr>
        <p:blipFill>
          <a:blip r:embed="rId2" cstate="print"/>
          <a:srcRect r="2" b="7442"/>
          <a:stretch>
            <a:fillRect/>
          </a:stretch>
        </p:blipFill>
        <p:spPr>
          <a:xfrm>
            <a:off x="198438" y="0"/>
            <a:ext cx="11818937" cy="6688138"/>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11" name="Freeform: Shape 10">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6492875" y="0"/>
            <a:ext cx="5699125" cy="6858000"/>
          </a:xfrm>
          <a:custGeom>
            <a:avLst/>
            <a:gdLst>
              <a:gd name="connsiteX0" fmla="*/ 365648 w 5588548"/>
              <a:gd name="connsiteY0" fmla="*/ 0 h 6858000"/>
              <a:gd name="connsiteX1" fmla="*/ 5588548 w 5588548"/>
              <a:gd name="connsiteY1" fmla="*/ 0 h 6858000"/>
              <a:gd name="connsiteX2" fmla="*/ 5588548 w 5588548"/>
              <a:gd name="connsiteY2" fmla="*/ 6858000 h 6858000"/>
              <a:gd name="connsiteX3" fmla="*/ 365648 w 5588548"/>
              <a:gd name="connsiteY3" fmla="*/ 6858000 h 6858000"/>
              <a:gd name="connsiteX4" fmla="*/ 360213 w 5588548"/>
              <a:gd name="connsiteY4" fmla="*/ 6835050 h 6858000"/>
              <a:gd name="connsiteX5" fmla="*/ 0 w 5588548"/>
              <a:gd name="connsiteY5" fmla="*/ 3429001 h 6858000"/>
              <a:gd name="connsiteX6" fmla="*/ 360213 w 5588548"/>
              <a:gd name="connsiteY6" fmla="*/ 229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8548" h="6858000">
                <a:moveTo>
                  <a:pt x="365648" y="0"/>
                </a:moveTo>
                <a:lnTo>
                  <a:pt x="5588548" y="0"/>
                </a:lnTo>
                <a:lnTo>
                  <a:pt x="5588548" y="6858000"/>
                </a:lnTo>
                <a:lnTo>
                  <a:pt x="365648" y="6858000"/>
                </a:lnTo>
                <a:lnTo>
                  <a:pt x="360213" y="6835050"/>
                </a:lnTo>
                <a:cubicBezTo>
                  <a:pt x="128263" y="5788167"/>
                  <a:pt x="0" y="4637179"/>
                  <a:pt x="0" y="3429001"/>
                </a:cubicBezTo>
                <a:cubicBezTo>
                  <a:pt x="0" y="2220824"/>
                  <a:pt x="128263" y="1069835"/>
                  <a:pt x="360213" y="22952"/>
                </a:cubicBezTo>
                <a:close/>
              </a:path>
            </a:pathLst>
          </a:custGeom>
          <a:ln w="9525">
            <a:solidFill>
              <a:schemeClr val="tx2">
                <a:lumMod val="10000"/>
                <a:lumOff val="90000"/>
              </a:schemeClr>
            </a:solidFill>
          </a:ln>
          <a:effectLst>
            <a:outerShdw blurRad="50800" dist="38100" dir="10800000" algn="r"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13" name="Freeform: Shape 12">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6500813" y="0"/>
            <a:ext cx="5691187" cy="6858000"/>
          </a:xfrm>
          <a:custGeom>
            <a:avLst/>
            <a:gdLst>
              <a:gd name="connsiteX0" fmla="*/ 372925 w 5690616"/>
              <a:gd name="connsiteY0" fmla="*/ 0 h 6858000"/>
              <a:gd name="connsiteX1" fmla="*/ 5690616 w 5690616"/>
              <a:gd name="connsiteY1" fmla="*/ 0 h 6858000"/>
              <a:gd name="connsiteX2" fmla="*/ 5690616 w 5690616"/>
              <a:gd name="connsiteY2" fmla="*/ 6858000 h 6858000"/>
              <a:gd name="connsiteX3" fmla="*/ 372925 w 5690616"/>
              <a:gd name="connsiteY3" fmla="*/ 6858000 h 6858000"/>
              <a:gd name="connsiteX4" fmla="*/ 367381 w 5690616"/>
              <a:gd name="connsiteY4" fmla="*/ 6835050 h 6858000"/>
              <a:gd name="connsiteX5" fmla="*/ 0 w 5690616"/>
              <a:gd name="connsiteY5" fmla="*/ 3429001 h 6858000"/>
              <a:gd name="connsiteX6" fmla="*/ 367381 w 5690616"/>
              <a:gd name="connsiteY6" fmla="*/ 229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0616" h="6858000">
                <a:moveTo>
                  <a:pt x="372925" y="0"/>
                </a:moveTo>
                <a:lnTo>
                  <a:pt x="5690616" y="0"/>
                </a:lnTo>
                <a:lnTo>
                  <a:pt x="5690616" y="6858000"/>
                </a:lnTo>
                <a:lnTo>
                  <a:pt x="372925" y="6858000"/>
                </a:lnTo>
                <a:lnTo>
                  <a:pt x="367381" y="6835050"/>
                </a:lnTo>
                <a:cubicBezTo>
                  <a:pt x="130816" y="5788167"/>
                  <a:pt x="0" y="4637179"/>
                  <a:pt x="0" y="3429001"/>
                </a:cubicBezTo>
                <a:cubicBezTo>
                  <a:pt x="0" y="2220824"/>
                  <a:pt x="130816" y="1069835"/>
                  <a:pt x="367381" y="22952"/>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11269" name="Title 1"/>
          <p:cNvSpPr>
            <a:spLocks noGrp="1"/>
          </p:cNvSpPr>
          <p:nvPr>
            <p:ph type="title"/>
          </p:nvPr>
        </p:nvSpPr>
        <p:spPr>
          <a:xfrm>
            <a:off x="7254875" y="914400"/>
            <a:ext cx="4486275" cy="1106488"/>
          </a:xfrm>
        </p:spPr>
        <p:txBody>
          <a:bodyPr anchor="b"/>
          <a:lstStyle/>
          <a:p>
            <a:r>
              <a:rPr lang="en-US" sz="3200" u="sng" smtClean="0"/>
              <a:t>Contents:</a:t>
            </a:r>
          </a:p>
        </p:txBody>
      </p:sp>
      <p:sp>
        <p:nvSpPr>
          <p:cNvPr id="15" name="Rectangle 14">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7589838" y="387350"/>
            <a:ext cx="73025" cy="5492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17" name="Rectangle 16">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7304088" y="2182813"/>
            <a:ext cx="4389437" cy="17462"/>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3" name="Content Placeholder 2">
            <a:extLst>
              <a:ext uri="{FF2B5EF4-FFF2-40B4-BE49-F238E27FC236}"/>
            </a:extLst>
          </p:cNvPr>
          <p:cNvSpPr>
            <a:spLocks noGrp="1"/>
          </p:cNvSpPr>
          <p:nvPr>
            <p:ph idx="1"/>
          </p:nvPr>
        </p:nvSpPr>
        <p:spPr>
          <a:xfrm>
            <a:off x="6853238" y="2439988"/>
            <a:ext cx="5334000" cy="3835400"/>
          </a:xfrm>
        </p:spPr>
        <p:txBody>
          <a:bodyPr rtlCol="0">
            <a:noAutofit/>
          </a:bodyPr>
          <a:lstStyle/>
          <a:p>
            <a:pPr fontAlgn="auto">
              <a:lnSpc>
                <a:spcPct val="100000"/>
              </a:lnSpc>
              <a:spcBef>
                <a:spcPct val="0"/>
              </a:spcBef>
              <a:spcAft>
                <a:spcPts val="0"/>
              </a:spcAft>
              <a:defRPr/>
            </a:pPr>
            <a:r>
              <a:rPr lang="en-US" sz="1400" dirty="0">
                <a:ea typeface="+mn-lt"/>
                <a:cs typeface="+mn-lt"/>
              </a:rPr>
              <a:t>Executive Summary of the data</a:t>
            </a:r>
          </a:p>
          <a:p>
            <a:pPr marL="742950" lvl="2" fontAlgn="auto">
              <a:lnSpc>
                <a:spcPct val="100000"/>
              </a:lnSpc>
              <a:spcBef>
                <a:spcPts val="0"/>
              </a:spcBef>
              <a:spcAft>
                <a:spcPts val="0"/>
              </a:spcAft>
              <a:defRPr/>
            </a:pPr>
            <a:r>
              <a:rPr lang="en-US" sz="1400" dirty="0">
                <a:ea typeface="+mn-lt"/>
                <a:cs typeface="+mn-lt"/>
              </a:rPr>
              <a:t>Problem statement</a:t>
            </a:r>
          </a:p>
          <a:p>
            <a:pPr marL="742950" lvl="2" fontAlgn="auto">
              <a:lnSpc>
                <a:spcPct val="100000"/>
              </a:lnSpc>
              <a:spcBef>
                <a:spcPts val="0"/>
              </a:spcBef>
              <a:spcAft>
                <a:spcPts val="0"/>
              </a:spcAft>
              <a:defRPr/>
            </a:pPr>
            <a:r>
              <a:rPr lang="en-US" sz="1400" dirty="0">
                <a:ea typeface="+mn-lt"/>
                <a:cs typeface="+mn-lt"/>
              </a:rPr>
              <a:t>Executive Summary &amp; Data  Dictionary</a:t>
            </a:r>
          </a:p>
          <a:p>
            <a:pPr marL="742950" lvl="2" fontAlgn="auto">
              <a:lnSpc>
                <a:spcPct val="100000"/>
              </a:lnSpc>
              <a:spcBef>
                <a:spcPts val="0"/>
              </a:spcBef>
              <a:spcAft>
                <a:spcPts val="0"/>
              </a:spcAft>
              <a:defRPr/>
            </a:pPr>
            <a:r>
              <a:rPr lang="en-US" sz="1400" dirty="0">
                <a:ea typeface="+mn-lt"/>
                <a:cs typeface="+mn-lt"/>
              </a:rPr>
              <a:t>Assumptions about data</a:t>
            </a:r>
          </a:p>
          <a:p>
            <a:pPr marL="285750" indent="-285750" fontAlgn="auto">
              <a:lnSpc>
                <a:spcPct val="100000"/>
              </a:lnSpc>
              <a:spcBef>
                <a:spcPct val="0"/>
              </a:spcBef>
              <a:spcAft>
                <a:spcPts val="0"/>
              </a:spcAft>
              <a:defRPr/>
            </a:pPr>
            <a:r>
              <a:rPr lang="en-US" sz="1400" dirty="0">
                <a:ea typeface="+mn-lt"/>
                <a:cs typeface="+mn-lt"/>
              </a:rPr>
              <a:t>Exploratory Analysis &amp; Insights</a:t>
            </a:r>
          </a:p>
          <a:p>
            <a:pPr marL="742950" lvl="1" indent="-285750" fontAlgn="auto">
              <a:lnSpc>
                <a:spcPct val="100000"/>
              </a:lnSpc>
              <a:spcBef>
                <a:spcPct val="0"/>
              </a:spcBef>
              <a:spcAft>
                <a:spcPts val="0"/>
              </a:spcAft>
              <a:defRPr/>
            </a:pPr>
            <a:r>
              <a:rPr lang="en-US" sz="1400" dirty="0">
                <a:ea typeface="+mn-lt"/>
                <a:cs typeface="+mn-lt"/>
              </a:rPr>
              <a:t>Weekly, Monthly, Quarterly, Yearly Weekday Trends in Sales count </a:t>
            </a:r>
          </a:p>
          <a:p>
            <a:pPr marL="742950" lvl="1" indent="-285750" fontAlgn="auto">
              <a:lnSpc>
                <a:spcPct val="100000"/>
              </a:lnSpc>
              <a:spcBef>
                <a:spcPct val="0"/>
              </a:spcBef>
              <a:spcAft>
                <a:spcPts val="0"/>
              </a:spcAft>
              <a:defRPr/>
            </a:pPr>
            <a:r>
              <a:rPr lang="en-US" sz="1400" dirty="0"/>
              <a:t>Products counts &amp; Year Wise top products</a:t>
            </a:r>
          </a:p>
          <a:p>
            <a:pPr marL="742950" lvl="1" indent="-285750" fontAlgn="auto">
              <a:lnSpc>
                <a:spcPct val="100000"/>
              </a:lnSpc>
              <a:spcBef>
                <a:spcPct val="0"/>
              </a:spcBef>
              <a:spcAft>
                <a:spcPts val="0"/>
              </a:spcAft>
              <a:defRPr/>
            </a:pPr>
            <a:r>
              <a:rPr lang="en-US" sz="1400" dirty="0"/>
              <a:t>Summary and Recommendations</a:t>
            </a:r>
          </a:p>
          <a:p>
            <a:pPr marL="285750" indent="-285750" fontAlgn="auto">
              <a:lnSpc>
                <a:spcPct val="100000"/>
              </a:lnSpc>
              <a:spcBef>
                <a:spcPct val="0"/>
              </a:spcBef>
              <a:spcAft>
                <a:spcPts val="0"/>
              </a:spcAft>
              <a:defRPr/>
            </a:pPr>
            <a:r>
              <a:rPr lang="en-US" sz="1400" dirty="0"/>
              <a:t>Market Basket Analysis</a:t>
            </a:r>
          </a:p>
          <a:p>
            <a:pPr marL="742950" lvl="1" indent="-285750" fontAlgn="auto">
              <a:lnSpc>
                <a:spcPct val="100000"/>
              </a:lnSpc>
              <a:spcBef>
                <a:spcPct val="0"/>
              </a:spcBef>
              <a:spcAft>
                <a:spcPts val="0"/>
              </a:spcAft>
              <a:defRPr/>
            </a:pPr>
            <a:r>
              <a:rPr lang="en-US" sz="1400" dirty="0"/>
              <a:t>Market Basket Analysis Meaning</a:t>
            </a:r>
          </a:p>
          <a:p>
            <a:pPr marL="742950" lvl="1" indent="-285750" fontAlgn="auto">
              <a:lnSpc>
                <a:spcPct val="100000"/>
              </a:lnSpc>
              <a:spcBef>
                <a:spcPct val="0"/>
              </a:spcBef>
              <a:spcAft>
                <a:spcPts val="0"/>
              </a:spcAft>
              <a:defRPr/>
            </a:pPr>
            <a:r>
              <a:rPr lang="en-US" sz="1400" dirty="0"/>
              <a:t>MRA KNIME </a:t>
            </a:r>
            <a:r>
              <a:rPr lang="en-US" sz="1400" dirty="0" smtClean="0"/>
              <a:t>Work Flow </a:t>
            </a:r>
            <a:r>
              <a:rPr lang="en-US" sz="1400" dirty="0"/>
              <a:t>&amp; </a:t>
            </a:r>
            <a:r>
              <a:rPr lang="en-US" sz="1400" dirty="0" err="1"/>
              <a:t>Qutput</a:t>
            </a:r>
            <a:r>
              <a:rPr lang="en-US" sz="1400" dirty="0"/>
              <a:t> Table</a:t>
            </a:r>
          </a:p>
          <a:p>
            <a:pPr marL="285750" indent="-285750" fontAlgn="auto">
              <a:lnSpc>
                <a:spcPct val="100000"/>
              </a:lnSpc>
              <a:spcBef>
                <a:spcPct val="0"/>
              </a:spcBef>
              <a:spcAft>
                <a:spcPts val="0"/>
              </a:spcAft>
              <a:defRPr/>
            </a:pPr>
            <a:r>
              <a:rPr lang="en-US" sz="1400" dirty="0">
                <a:ea typeface="+mn-lt"/>
                <a:cs typeface="+mn-lt"/>
              </a:rPr>
              <a:t>Associations Identified</a:t>
            </a:r>
            <a:endParaRPr lang="en-US" sz="1400" dirty="0"/>
          </a:p>
          <a:p>
            <a:pPr marL="742950" lvl="1" indent="-285750" fontAlgn="auto">
              <a:lnSpc>
                <a:spcPct val="100000"/>
              </a:lnSpc>
              <a:spcBef>
                <a:spcPct val="0"/>
              </a:spcBef>
              <a:spcAft>
                <a:spcPts val="0"/>
              </a:spcAft>
              <a:defRPr/>
            </a:pPr>
            <a:r>
              <a:rPr lang="en-US" sz="1400" dirty="0"/>
              <a:t>Association Rule Parameters</a:t>
            </a:r>
          </a:p>
          <a:p>
            <a:pPr marL="742950" lvl="1" indent="-285750" fontAlgn="auto">
              <a:lnSpc>
                <a:spcPct val="100000"/>
              </a:lnSpc>
              <a:spcBef>
                <a:spcPct val="0"/>
              </a:spcBef>
              <a:spcAft>
                <a:spcPts val="0"/>
              </a:spcAft>
              <a:defRPr/>
            </a:pPr>
            <a:r>
              <a:rPr lang="en-US" sz="1400" dirty="0"/>
              <a:t>MRA – values</a:t>
            </a:r>
          </a:p>
          <a:p>
            <a:pPr marL="742950" lvl="1" indent="-285750" fontAlgn="auto">
              <a:lnSpc>
                <a:spcPct val="100000"/>
              </a:lnSpc>
              <a:spcBef>
                <a:spcPct val="0"/>
              </a:spcBef>
              <a:spcAft>
                <a:spcPts val="0"/>
              </a:spcAft>
              <a:defRPr/>
            </a:pPr>
            <a:r>
              <a:rPr lang="en-US" sz="1400" dirty="0"/>
              <a:t>Association Rules Table</a:t>
            </a:r>
          </a:p>
          <a:p>
            <a:pPr marL="285750" indent="-285750" fontAlgn="auto">
              <a:lnSpc>
                <a:spcPct val="100000"/>
              </a:lnSpc>
              <a:spcBef>
                <a:spcPct val="0"/>
              </a:spcBef>
              <a:spcAft>
                <a:spcPts val="0"/>
              </a:spcAft>
              <a:defRPr/>
            </a:pPr>
            <a:r>
              <a:rPr lang="en-US" sz="1400" dirty="0"/>
              <a:t>Recommendation </a:t>
            </a:r>
          </a:p>
          <a:p>
            <a:pPr marL="742950" lvl="1" indent="-285750" fontAlgn="auto">
              <a:lnSpc>
                <a:spcPct val="100000"/>
              </a:lnSpc>
              <a:spcBef>
                <a:spcPct val="0"/>
              </a:spcBef>
              <a:spcAft>
                <a:spcPts val="0"/>
              </a:spcAft>
              <a:defRPr/>
            </a:pPr>
            <a:r>
              <a:rPr lang="en-US" sz="1400" dirty="0"/>
              <a:t>Recommendation </a:t>
            </a:r>
          </a:p>
          <a:p>
            <a:pPr marL="742950" lvl="1" indent="-285750" fontAlgn="auto">
              <a:lnSpc>
                <a:spcPct val="100000"/>
              </a:lnSpc>
              <a:spcBef>
                <a:spcPct val="0"/>
              </a:spcBef>
              <a:spcAft>
                <a:spcPts val="0"/>
              </a:spcAft>
              <a:defRPr/>
            </a:pPr>
            <a:r>
              <a:rPr lang="en-US" sz="1400" dirty="0"/>
              <a:t>Summary</a:t>
            </a:r>
          </a:p>
          <a:p>
            <a:pPr marL="742950" lvl="1" indent="-285750" fontAlgn="auto">
              <a:lnSpc>
                <a:spcPct val="100000"/>
              </a:lnSpc>
              <a:spcBef>
                <a:spcPct val="0"/>
              </a:spcBef>
              <a:spcAft>
                <a:spcPts val="0"/>
              </a:spcAft>
              <a:defRPr/>
            </a:pPr>
            <a:endParaRPr lang="en-US" sz="1100" dirty="0"/>
          </a:p>
          <a:p>
            <a:pPr fontAlgn="auto">
              <a:lnSpc>
                <a:spcPct val="100000"/>
              </a:lnSpc>
              <a:spcAft>
                <a:spcPts val="0"/>
              </a:spcAft>
              <a:defRPr/>
            </a:pPr>
            <a:endParaRPr lang="en-US" sz="11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858044" y="346869"/>
            <a:ext cx="146050" cy="703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12" name="Rectangle 11">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flipV="1">
            <a:off x="579438" y="4500563"/>
            <a:ext cx="11033125"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14" name="Rectangle 13">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16" name="Rectangle 15">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1903413" y="222250"/>
            <a:ext cx="8385175" cy="1331913"/>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9702" name="Title 1"/>
          <p:cNvSpPr>
            <a:spLocks noGrp="1"/>
          </p:cNvSpPr>
          <p:nvPr>
            <p:ph type="title"/>
          </p:nvPr>
        </p:nvSpPr>
        <p:spPr>
          <a:xfrm>
            <a:off x="2103438" y="309563"/>
            <a:ext cx="7985125" cy="869950"/>
          </a:xfrm>
        </p:spPr>
        <p:txBody>
          <a:bodyPr/>
          <a:lstStyle/>
          <a:p>
            <a:pPr algn="ctr"/>
            <a:r>
              <a:rPr lang="en-US" u="sng" smtClean="0"/>
              <a:t>Yearly Product Sales Count</a:t>
            </a:r>
          </a:p>
        </p:txBody>
      </p:sp>
      <p:sp>
        <p:nvSpPr>
          <p:cNvPr id="18" name="Rectangle: Rounded Corners 17">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2482850" y="1211263"/>
            <a:ext cx="722630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29704" name="Content Placeholder 3"/>
          <p:cNvSpPr>
            <a:spLocks noGrp="1"/>
          </p:cNvSpPr>
          <p:nvPr>
            <p:ph sz="half" idx="2"/>
          </p:nvPr>
        </p:nvSpPr>
        <p:spPr>
          <a:xfrm>
            <a:off x="2616200" y="1263650"/>
            <a:ext cx="6959600" cy="598488"/>
          </a:xfrm>
        </p:spPr>
        <p:txBody>
          <a:bodyPr anchor="ctr"/>
          <a:lstStyle/>
          <a:p>
            <a:pPr marL="0" indent="0" algn="ctr">
              <a:buFont typeface="Arial" pitchFamily="34" charset="0"/>
              <a:buNone/>
            </a:pPr>
            <a:r>
              <a:rPr lang="en-US" sz="2000" smtClean="0"/>
              <a:t>The year with the highest product sales was 2018</a:t>
            </a:r>
            <a:endParaRPr lang="en-US" sz="2000" smtClean="0">
              <a:solidFill>
                <a:schemeClr val="bg1"/>
              </a:solidFill>
            </a:endParaRPr>
          </a:p>
        </p:txBody>
      </p:sp>
      <p:pic>
        <p:nvPicPr>
          <p:cNvPr id="29705" name="Picture 5" descr="Chart, pie chart&#10;&#10;Description automatically generated"/>
          <p:cNvPicPr>
            <a:picLocks noGrp="1" noChangeAspect="1"/>
          </p:cNvPicPr>
          <p:nvPr>
            <p:ph sz="half" idx="1"/>
          </p:nvPr>
        </p:nvPicPr>
        <p:blipFill>
          <a:blip r:embed="rId2" cstate="print"/>
          <a:srcRect/>
          <a:stretch>
            <a:fillRect/>
          </a:stretch>
        </p:blipFill>
        <p:spPr>
          <a:xfrm>
            <a:off x="1976438" y="2139950"/>
            <a:ext cx="7707312" cy="4498975"/>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858044" y="346869"/>
            <a:ext cx="146050" cy="703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8" name="Rectangle 11">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flipV="1">
            <a:off x="579438" y="4500563"/>
            <a:ext cx="11033125"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9" name="Rectangle 13">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725" name="Title 1"/>
          <p:cNvSpPr>
            <a:spLocks noGrp="1"/>
          </p:cNvSpPr>
          <p:nvPr>
            <p:ph type="title"/>
          </p:nvPr>
        </p:nvSpPr>
        <p:spPr>
          <a:xfrm>
            <a:off x="477838" y="1123950"/>
            <a:ext cx="3611562" cy="3148013"/>
          </a:xfrm>
        </p:spPr>
        <p:txBody>
          <a:bodyPr anchor="b"/>
          <a:lstStyle/>
          <a:p>
            <a:r>
              <a:rPr lang="en-US" sz="4800" u="sng" smtClean="0"/>
              <a:t>Eatable Products Sales Count:</a:t>
            </a:r>
          </a:p>
        </p:txBody>
      </p:sp>
      <p:sp>
        <p:nvSpPr>
          <p:cNvPr id="11" name="Rectangle 15">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760413" y="346075"/>
            <a:ext cx="146050" cy="70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18" name="Rectangle 17">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481013" y="4546600"/>
            <a:ext cx="4022725"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pic>
        <p:nvPicPr>
          <p:cNvPr id="30728" name="Picture 5" descr="Chart, treemap chart&#10;&#10;Description automatically generated"/>
          <p:cNvPicPr>
            <a:picLocks noGrp="1" noChangeAspect="1"/>
          </p:cNvPicPr>
          <p:nvPr>
            <p:ph sz="half" idx="2"/>
          </p:nvPr>
        </p:nvPicPr>
        <p:blipFill>
          <a:blip r:embed="rId2" cstate="print"/>
          <a:srcRect/>
          <a:stretch>
            <a:fillRect/>
          </a:stretch>
        </p:blipFill>
        <p:spPr>
          <a:xfrm>
            <a:off x="4167188" y="352425"/>
            <a:ext cx="7916862" cy="6140450"/>
          </a:xfrm>
        </p:spPr>
      </p:pic>
      <p:sp>
        <p:nvSpPr>
          <p:cNvPr id="30729" name="TextBox 2"/>
          <p:cNvSpPr txBox="1">
            <a:spLocks noChangeArrowheads="1"/>
          </p:cNvSpPr>
          <p:nvPr/>
        </p:nvSpPr>
        <p:spPr bwMode="auto">
          <a:xfrm>
            <a:off x="209550" y="4624388"/>
            <a:ext cx="3957638" cy="1754187"/>
          </a:xfrm>
          <a:prstGeom prst="rect">
            <a:avLst/>
          </a:prstGeom>
          <a:noFill/>
          <a:ln w="9525">
            <a:noFill/>
            <a:miter lim="800000"/>
            <a:headEnd/>
            <a:tailEnd/>
          </a:ln>
        </p:spPr>
        <p:txBody>
          <a:bodyPr>
            <a:spAutoFit/>
          </a:bodyPr>
          <a:lstStyle/>
          <a:p>
            <a:pPr marL="285750" indent="-285750">
              <a:buFont typeface="Arial" pitchFamily="34" charset="0"/>
              <a:buChar char="•"/>
            </a:pPr>
            <a:r>
              <a:rPr lang="en-US">
                <a:latin typeface="Avenir Next LT Pro"/>
              </a:rPr>
              <a:t>The category contains a total of 28 products</a:t>
            </a:r>
          </a:p>
          <a:p>
            <a:pPr marL="285750" indent="-285750">
              <a:buFont typeface="Arial" pitchFamily="34" charset="0"/>
              <a:buChar char="•"/>
            </a:pPr>
            <a:r>
              <a:rPr lang="en-US">
                <a:latin typeface="Avenir Next LT Pro"/>
              </a:rPr>
              <a:t>The top-selling products are poultry, soda, and cereals. </a:t>
            </a:r>
          </a:p>
          <a:p>
            <a:pPr marL="285750" indent="-285750">
              <a:buFont typeface="Arial" pitchFamily="34" charset="0"/>
              <a:buChar char="•"/>
            </a:pPr>
            <a:r>
              <a:rPr lang="en-US">
                <a:latin typeface="Avenir Next LT Pro"/>
              </a:rPr>
              <a:t>The least sold products are pork, fruits, and sandwich loaves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9">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558800" y="0"/>
            <a:ext cx="11166475" cy="201930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27" name="Rectangle 11">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566738" y="0"/>
            <a:ext cx="11155362" cy="2011363"/>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8" name="Rectangle 13">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498475" y="787400"/>
            <a:ext cx="128588" cy="703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29" name="Rectangle 15">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a:extLst>
              <a:ext uri="{FF2B5EF4-FFF2-40B4-BE49-F238E27FC236}"/>
            </a:extLst>
          </p:cNvPr>
          <p:cNvSpPr>
            <a:spLocks noGrp="1"/>
          </p:cNvSpPr>
          <p:nvPr>
            <p:ph type="title"/>
          </p:nvPr>
        </p:nvSpPr>
        <p:spPr>
          <a:xfrm>
            <a:off x="425450" y="1006475"/>
            <a:ext cx="3806825" cy="1073150"/>
          </a:xfrm>
        </p:spPr>
        <p:txBody>
          <a:bodyPr rtlCol="0" anchor="b">
            <a:normAutofit fontScale="90000"/>
          </a:bodyPr>
          <a:lstStyle/>
          <a:p>
            <a:pPr fontAlgn="auto">
              <a:spcAft>
                <a:spcPts val="0"/>
              </a:spcAft>
              <a:defRPr/>
            </a:pPr>
            <a:r>
              <a:rPr lang="en-US" sz="2800" u="sng" dirty="0" smtClean="0"/>
              <a:t>Non-Eatable Products Sales Count:</a:t>
            </a:r>
            <a:endParaRPr lang="en-US" sz="2900" u="sng" dirty="0"/>
          </a:p>
        </p:txBody>
      </p:sp>
      <p:sp>
        <p:nvSpPr>
          <p:cNvPr id="30" name="Rectangle 17">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649288" y="387350"/>
            <a:ext cx="73025" cy="5492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31" name="Rectangle 19">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411163" y="2286000"/>
            <a:ext cx="4389437" cy="17463"/>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31753" name="Content Placeholder 3"/>
          <p:cNvSpPr>
            <a:spLocks noGrp="1"/>
          </p:cNvSpPr>
          <p:nvPr>
            <p:ph sz="half" idx="2"/>
          </p:nvPr>
        </p:nvSpPr>
        <p:spPr>
          <a:xfrm>
            <a:off x="425450" y="2684463"/>
            <a:ext cx="3833813" cy="3206750"/>
          </a:xfrm>
        </p:spPr>
        <p:txBody>
          <a:bodyPr/>
          <a:lstStyle/>
          <a:p>
            <a:r>
              <a:rPr lang="en-US" sz="2000" smtClean="0"/>
              <a:t>This category comprises a total of 9 products</a:t>
            </a:r>
          </a:p>
          <a:p>
            <a:r>
              <a:rPr lang="en-US" sz="2000" smtClean="0"/>
              <a:t>The highest selling products in this category are soap and toilet paper. </a:t>
            </a:r>
          </a:p>
          <a:p>
            <a:r>
              <a:rPr lang="en-US" sz="2000" smtClean="0"/>
              <a:t>The lowest selling product in this category is hand soap.</a:t>
            </a:r>
          </a:p>
        </p:txBody>
      </p:sp>
      <p:pic>
        <p:nvPicPr>
          <p:cNvPr id="31754" name="Picture 5" descr="Chart, treemap chart&#10;&#10;Description automatically generated"/>
          <p:cNvPicPr>
            <a:picLocks noGrp="1" noChangeAspect="1"/>
          </p:cNvPicPr>
          <p:nvPr>
            <p:ph sz="half" idx="1"/>
          </p:nvPr>
        </p:nvPicPr>
        <p:blipFill>
          <a:blip r:embed="rId2" cstate="print"/>
          <a:srcRect/>
          <a:stretch>
            <a:fillRect/>
          </a:stretch>
        </p:blipFill>
        <p:spPr>
          <a:xfrm>
            <a:off x="4349750" y="809625"/>
            <a:ext cx="7721600" cy="5878513"/>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9">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558800" y="0"/>
            <a:ext cx="11166475" cy="201930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23" name="Rectangle 11">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566738" y="0"/>
            <a:ext cx="11155362" cy="2011363"/>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4" name="Rectangle 13">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498475" y="787400"/>
            <a:ext cx="128588" cy="703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25" name="Rectangle 15">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26" name="Rectangle 17">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554038" y="365125"/>
            <a:ext cx="11168062" cy="20891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32775" name="Title 1"/>
          <p:cNvSpPr>
            <a:spLocks noGrp="1"/>
          </p:cNvSpPr>
          <p:nvPr>
            <p:ph type="title"/>
          </p:nvPr>
        </p:nvSpPr>
        <p:spPr>
          <a:xfrm>
            <a:off x="1046163" y="587375"/>
            <a:ext cx="3538537" cy="1644650"/>
          </a:xfrm>
        </p:spPr>
        <p:txBody>
          <a:bodyPr/>
          <a:lstStyle/>
          <a:p>
            <a:r>
              <a:rPr lang="en-US" sz="3200" u="sng" smtClean="0"/>
              <a:t>Top Three Products Over the Years</a:t>
            </a:r>
          </a:p>
        </p:txBody>
      </p:sp>
      <p:sp>
        <p:nvSpPr>
          <p:cNvPr id="20" name="Rectangle 19">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490538" y="1057275"/>
            <a:ext cx="128587" cy="70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latin typeface="Calibri" panose="020F0502020204030204"/>
            </a:endParaRPr>
          </a:p>
        </p:txBody>
      </p:sp>
      <p:sp>
        <p:nvSpPr>
          <p:cNvPr id="22" name="Rectangle 21">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4248150" y="1404938"/>
            <a:ext cx="1463675" cy="9525"/>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pic>
        <p:nvPicPr>
          <p:cNvPr id="32778" name="Picture 16" descr="Chart, bar chart&#10;&#10;Description automatically generated"/>
          <p:cNvPicPr>
            <a:picLocks noGrp="1" noChangeAspect="1"/>
          </p:cNvPicPr>
          <p:nvPr>
            <p:ph sz="half" idx="2"/>
          </p:nvPr>
        </p:nvPicPr>
        <p:blipFill>
          <a:blip r:embed="rId2" cstate="print"/>
          <a:srcRect/>
          <a:stretch>
            <a:fillRect/>
          </a:stretch>
        </p:blipFill>
        <p:spPr>
          <a:xfrm>
            <a:off x="798513" y="3994150"/>
            <a:ext cx="10737850" cy="2695575"/>
          </a:xfrm>
        </p:spPr>
      </p:pic>
      <p:pic>
        <p:nvPicPr>
          <p:cNvPr id="32779" name="Picture 14" descr="Bar chart&#10;&#10;Description automatically generated"/>
          <p:cNvPicPr>
            <a:picLocks noGrp="1" noChangeAspect="1"/>
          </p:cNvPicPr>
          <p:nvPr>
            <p:ph sz="half" idx="1"/>
          </p:nvPr>
        </p:nvPicPr>
        <p:blipFill>
          <a:blip r:embed="rId3" cstate="print"/>
          <a:srcRect/>
          <a:stretch>
            <a:fillRect/>
          </a:stretch>
        </p:blipFill>
        <p:spPr>
          <a:xfrm>
            <a:off x="798513" y="2187575"/>
            <a:ext cx="10602912" cy="1701800"/>
          </a:xfrm>
        </p:spPr>
      </p:pic>
      <p:sp>
        <p:nvSpPr>
          <p:cNvPr id="32780" name="TextBox 16"/>
          <p:cNvSpPr txBox="1">
            <a:spLocks noChangeArrowheads="1"/>
          </p:cNvSpPr>
          <p:nvPr/>
        </p:nvSpPr>
        <p:spPr bwMode="auto">
          <a:xfrm>
            <a:off x="5143500" y="1146175"/>
            <a:ext cx="6391275" cy="646113"/>
          </a:xfrm>
          <a:prstGeom prst="rect">
            <a:avLst/>
          </a:prstGeom>
          <a:noFill/>
          <a:ln w="9525">
            <a:noFill/>
            <a:miter lim="800000"/>
            <a:headEnd/>
            <a:tailEnd/>
          </a:ln>
        </p:spPr>
        <p:txBody>
          <a:bodyPr>
            <a:spAutoFit/>
          </a:bodyPr>
          <a:lstStyle/>
          <a:p>
            <a:r>
              <a:rPr lang="en-US" b="1">
                <a:latin typeface="Avenir Next LT Pro"/>
              </a:rPr>
              <a:t>Poultry, cereals, and soda consistently emerge as the top-selling products over the years.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858044" y="346869"/>
            <a:ext cx="146050" cy="703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5" name="Rectangle 24">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flipV="1">
            <a:off x="579438" y="4500563"/>
            <a:ext cx="11033125"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27" name="Rectangle 26">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797" name="Title 1"/>
          <p:cNvSpPr>
            <a:spLocks noGrp="1"/>
          </p:cNvSpPr>
          <p:nvPr>
            <p:ph type="title"/>
          </p:nvPr>
        </p:nvSpPr>
        <p:spPr>
          <a:xfrm>
            <a:off x="881063" y="4343400"/>
            <a:ext cx="10515600" cy="1092200"/>
          </a:xfrm>
        </p:spPr>
        <p:txBody>
          <a:bodyPr anchor="b"/>
          <a:lstStyle/>
          <a:p>
            <a:pPr algn="ctr"/>
            <a:r>
              <a:rPr lang="en-US" sz="3600" u="sng" smtClean="0"/>
              <a:t>Product Sales Count in January and February 2020</a:t>
            </a:r>
          </a:p>
        </p:txBody>
      </p:sp>
      <p:sp useBgFill="1">
        <p:nvSpPr>
          <p:cNvPr id="29" name="Rectangle 28">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838200" y="5441950"/>
            <a:ext cx="10515600" cy="822325"/>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latin typeface="Calibri" panose="020F0502020204030204"/>
            </a:endParaRPr>
          </a:p>
        </p:txBody>
      </p:sp>
      <p:pic>
        <p:nvPicPr>
          <p:cNvPr id="33799" name="Picture 5" descr="Chart, bar chart&#10;&#10;Description automatically generated"/>
          <p:cNvPicPr>
            <a:picLocks noGrp="1" noChangeAspect="1"/>
          </p:cNvPicPr>
          <p:nvPr>
            <p:ph sz="half" idx="2"/>
          </p:nvPr>
        </p:nvPicPr>
        <p:blipFill>
          <a:blip r:embed="rId2" cstate="print"/>
          <a:srcRect/>
          <a:stretch>
            <a:fillRect/>
          </a:stretch>
        </p:blipFill>
        <p:spPr>
          <a:xfrm>
            <a:off x="234950" y="809625"/>
            <a:ext cx="11744325" cy="3227388"/>
          </a:xfrm>
        </p:spPr>
      </p:pic>
      <p:sp>
        <p:nvSpPr>
          <p:cNvPr id="31" name="Rectangle 30">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6041231" y="5906294"/>
            <a:ext cx="109538" cy="730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33801" name="TextBox 2"/>
          <p:cNvSpPr txBox="1">
            <a:spLocks noChangeArrowheads="1"/>
          </p:cNvSpPr>
          <p:nvPr/>
        </p:nvSpPr>
        <p:spPr bwMode="auto">
          <a:xfrm>
            <a:off x="1069975" y="5581650"/>
            <a:ext cx="10026650" cy="369888"/>
          </a:xfrm>
          <a:prstGeom prst="rect">
            <a:avLst/>
          </a:prstGeom>
          <a:noFill/>
          <a:ln w="9525">
            <a:noFill/>
            <a:miter lim="800000"/>
            <a:headEnd/>
            <a:tailEnd/>
          </a:ln>
        </p:spPr>
        <p:txBody>
          <a:bodyPr>
            <a:spAutoFit/>
          </a:bodyPr>
          <a:lstStyle/>
          <a:p>
            <a:pPr algn="ctr"/>
            <a:r>
              <a:rPr lang="en-US">
                <a:latin typeface="Avenir Next LT Pro"/>
              </a:rPr>
              <a:t>The top three products sold in January and February 2020 are dinner rolls, poultry, and pork</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858044" y="346869"/>
            <a:ext cx="146050" cy="703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38" name="Rectangle 37">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flipV="1">
            <a:off x="579438" y="4500563"/>
            <a:ext cx="11033125"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40" name="Rectangle 39">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821" name="Title 1"/>
          <p:cNvSpPr>
            <a:spLocks noGrp="1"/>
          </p:cNvSpPr>
          <p:nvPr>
            <p:ph type="title"/>
          </p:nvPr>
        </p:nvSpPr>
        <p:spPr>
          <a:xfrm>
            <a:off x="477838" y="1122363"/>
            <a:ext cx="4022725" cy="3203575"/>
          </a:xfrm>
        </p:spPr>
        <p:txBody>
          <a:bodyPr anchor="b"/>
          <a:lstStyle/>
          <a:p>
            <a:r>
              <a:rPr lang="en-US" sz="4800" u="sng" smtClean="0"/>
              <a:t>Product Sales Count in 2019</a:t>
            </a:r>
          </a:p>
        </p:txBody>
      </p:sp>
      <p:sp>
        <p:nvSpPr>
          <p:cNvPr id="42" name="Rectangle 41">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760413" y="346075"/>
            <a:ext cx="146050" cy="70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44" name="Rectangle 43">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481013" y="4546600"/>
            <a:ext cx="4022725"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pic>
        <p:nvPicPr>
          <p:cNvPr id="34824" name="Picture 6" descr="Chart, bar chart&#10;&#10;Description automatically generated"/>
          <p:cNvPicPr>
            <a:picLocks noGrp="1" noChangeAspect="1"/>
          </p:cNvPicPr>
          <p:nvPr>
            <p:ph sz="half" idx="2"/>
          </p:nvPr>
        </p:nvPicPr>
        <p:blipFill>
          <a:blip r:embed="rId2" cstate="print"/>
          <a:srcRect/>
          <a:stretch>
            <a:fillRect/>
          </a:stretch>
        </p:blipFill>
        <p:spPr>
          <a:xfrm>
            <a:off x="4864100" y="1368425"/>
            <a:ext cx="6846888" cy="3970338"/>
          </a:xfrm>
        </p:spPr>
      </p:pic>
      <p:sp>
        <p:nvSpPr>
          <p:cNvPr id="34825" name="TextBox 8"/>
          <p:cNvSpPr txBox="1">
            <a:spLocks noChangeArrowheads="1"/>
          </p:cNvSpPr>
          <p:nvPr/>
        </p:nvSpPr>
        <p:spPr bwMode="auto">
          <a:xfrm>
            <a:off x="522288" y="5078413"/>
            <a:ext cx="4252912" cy="646112"/>
          </a:xfrm>
          <a:prstGeom prst="rect">
            <a:avLst/>
          </a:prstGeom>
          <a:noFill/>
          <a:ln w="9525">
            <a:noFill/>
            <a:miter lim="800000"/>
            <a:headEnd/>
            <a:tailEnd/>
          </a:ln>
        </p:spPr>
        <p:txBody>
          <a:bodyPr>
            <a:spAutoFit/>
          </a:bodyPr>
          <a:lstStyle/>
          <a:p>
            <a:r>
              <a:rPr lang="en-US">
                <a:latin typeface="Avenir Next LT Pro"/>
              </a:rPr>
              <a:t>Poultry, soda, and cereal emerged as the top three products sold in 2019.</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858044" y="346869"/>
            <a:ext cx="146050" cy="703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38" name="Rectangle 37">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flipV="1">
            <a:off x="579438" y="4500563"/>
            <a:ext cx="11033125"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40" name="Rectangle 39">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845" name="Title 1"/>
          <p:cNvSpPr>
            <a:spLocks noGrp="1"/>
          </p:cNvSpPr>
          <p:nvPr>
            <p:ph type="title"/>
          </p:nvPr>
        </p:nvSpPr>
        <p:spPr>
          <a:xfrm>
            <a:off x="477838" y="1122363"/>
            <a:ext cx="4022725" cy="3203575"/>
          </a:xfrm>
        </p:spPr>
        <p:txBody>
          <a:bodyPr anchor="b"/>
          <a:lstStyle/>
          <a:p>
            <a:r>
              <a:rPr lang="en-US" sz="4400" u="sng" smtClean="0"/>
              <a:t>Product Sales Count in 2018</a:t>
            </a:r>
          </a:p>
        </p:txBody>
      </p:sp>
      <p:sp>
        <p:nvSpPr>
          <p:cNvPr id="42" name="Rectangle 41">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760413" y="346075"/>
            <a:ext cx="146050" cy="70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44" name="Rectangle 43">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481013" y="4546600"/>
            <a:ext cx="4022725"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pic>
        <p:nvPicPr>
          <p:cNvPr id="35848" name="Picture 3" descr="Chart, bar chart&#10;&#10;Description automatically generated"/>
          <p:cNvPicPr>
            <a:picLocks noGrp="1" noChangeAspect="1"/>
          </p:cNvPicPr>
          <p:nvPr>
            <p:ph sz="half" idx="2"/>
          </p:nvPr>
        </p:nvPicPr>
        <p:blipFill>
          <a:blip r:embed="rId2" cstate="print"/>
          <a:srcRect/>
          <a:stretch>
            <a:fillRect/>
          </a:stretch>
        </p:blipFill>
        <p:spPr>
          <a:xfrm>
            <a:off x="4864100" y="1325563"/>
            <a:ext cx="6846888" cy="4056062"/>
          </a:xfrm>
        </p:spPr>
      </p:pic>
      <p:sp>
        <p:nvSpPr>
          <p:cNvPr id="35849" name="TextBox 6"/>
          <p:cNvSpPr txBox="1">
            <a:spLocks noChangeArrowheads="1"/>
          </p:cNvSpPr>
          <p:nvPr/>
        </p:nvSpPr>
        <p:spPr bwMode="auto">
          <a:xfrm>
            <a:off x="493713" y="5232400"/>
            <a:ext cx="4362450" cy="646113"/>
          </a:xfrm>
          <a:prstGeom prst="rect">
            <a:avLst/>
          </a:prstGeom>
          <a:noFill/>
          <a:ln w="9525">
            <a:noFill/>
            <a:miter lim="800000"/>
            <a:headEnd/>
            <a:tailEnd/>
          </a:ln>
        </p:spPr>
        <p:txBody>
          <a:bodyPr>
            <a:spAutoFit/>
          </a:bodyPr>
          <a:lstStyle/>
          <a:p>
            <a:r>
              <a:rPr lang="en-US">
                <a:latin typeface="Avenir Next LT Pro"/>
              </a:rPr>
              <a:t>Cereals, poultry, and soda stood out as the top three products sold in 2018.</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558800" y="0"/>
            <a:ext cx="11166475" cy="201930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28" name="Rectangle 27">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566738" y="0"/>
            <a:ext cx="11155362" cy="2011363"/>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30" name="Rectangle 29">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498475" y="787400"/>
            <a:ext cx="128588" cy="703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32" name="Rectangle 31">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870" name="Title 1"/>
          <p:cNvSpPr>
            <a:spLocks noGrp="1"/>
          </p:cNvSpPr>
          <p:nvPr>
            <p:ph type="title"/>
          </p:nvPr>
        </p:nvSpPr>
        <p:spPr>
          <a:xfrm>
            <a:off x="5080000" y="1076325"/>
            <a:ext cx="6272213" cy="1235075"/>
          </a:xfrm>
        </p:spPr>
        <p:txBody>
          <a:bodyPr anchor="b"/>
          <a:lstStyle/>
          <a:p>
            <a:pPr algn="ctr"/>
            <a:r>
              <a:rPr lang="en-US" sz="5200" u="sng" smtClean="0"/>
              <a:t>Summary </a:t>
            </a:r>
          </a:p>
        </p:txBody>
      </p:sp>
      <p:pic>
        <p:nvPicPr>
          <p:cNvPr id="36871" name="Picture 21" descr="Assorted candy in paper bags"/>
          <p:cNvPicPr>
            <a:picLocks noChangeAspect="1"/>
          </p:cNvPicPr>
          <p:nvPr/>
        </p:nvPicPr>
        <p:blipFill>
          <a:blip r:embed="rId2" cstate="print"/>
          <a:srcRect l="41426" r="14787" b="-3"/>
          <a:stretch>
            <a:fillRect/>
          </a:stretch>
        </p:blipFill>
        <p:spPr bwMode="auto">
          <a:xfrm>
            <a:off x="0" y="0"/>
            <a:ext cx="4505325" cy="6858000"/>
          </a:xfrm>
          <a:prstGeom prst="rect">
            <a:avLst/>
          </a:prstGeom>
          <a:noFill/>
          <a:ln w="9525">
            <a:noFill/>
            <a:miter lim="800000"/>
            <a:headEnd/>
            <a:tailEnd/>
          </a:ln>
        </p:spPr>
      </p:pic>
      <p:sp>
        <p:nvSpPr>
          <p:cNvPr id="34" name="!!accent">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5318125" y="363538"/>
            <a:ext cx="73025" cy="5492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36" name="Rectangle 35">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5099050" y="2935288"/>
            <a:ext cx="6218238"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36874" name="Content Placeholder 2"/>
          <p:cNvSpPr>
            <a:spLocks noGrp="1"/>
          </p:cNvSpPr>
          <p:nvPr>
            <p:ph sz="half" idx="1"/>
          </p:nvPr>
        </p:nvSpPr>
        <p:spPr>
          <a:xfrm>
            <a:off x="4611688" y="3070225"/>
            <a:ext cx="7419975" cy="3787775"/>
          </a:xfrm>
        </p:spPr>
        <p:txBody>
          <a:bodyPr/>
          <a:lstStyle/>
          <a:p>
            <a:pPr>
              <a:lnSpc>
                <a:spcPct val="100000"/>
              </a:lnSpc>
            </a:pPr>
            <a:r>
              <a:rPr lang="en-US" sz="1200" smtClean="0"/>
              <a:t>Cereals, poultry, and soda maintained their position as the top three products sold in both 2018 and 2019.</a:t>
            </a:r>
          </a:p>
          <a:p>
            <a:pPr>
              <a:lnSpc>
                <a:spcPct val="100000"/>
              </a:lnSpc>
            </a:pPr>
            <a:r>
              <a:rPr lang="en-US" sz="1200" smtClean="0"/>
              <a:t>Dinner rolls, poultry, and pork emerged as the top three products sold in January and February 2020.</a:t>
            </a:r>
          </a:p>
          <a:p>
            <a:pPr>
              <a:lnSpc>
                <a:spcPct val="100000"/>
              </a:lnSpc>
            </a:pPr>
            <a:r>
              <a:rPr lang="en-US" sz="1200" smtClean="0"/>
              <a:t>Poultry, cereals, and soda consistently rank as the most highly sold products over the years.</a:t>
            </a:r>
          </a:p>
          <a:p>
            <a:pPr>
              <a:lnSpc>
                <a:spcPct val="100000"/>
              </a:lnSpc>
            </a:pPr>
            <a:r>
              <a:rPr lang="en-US" sz="1200" smtClean="0"/>
              <a:t>The highest selling products in the non-edibles category are soap and toilet paper, while hand soap is the least sold product.</a:t>
            </a:r>
          </a:p>
          <a:p>
            <a:pPr>
              <a:lnSpc>
                <a:spcPct val="100000"/>
              </a:lnSpc>
            </a:pPr>
            <a:r>
              <a:rPr lang="en-US" sz="1200" smtClean="0"/>
              <a:t>The eatables category is characterized by poultry, soda, and cereals as the top-selling products, whereas pork, fruits, and sandwich loaves are among the least sold items.</a:t>
            </a:r>
          </a:p>
          <a:p>
            <a:pPr>
              <a:lnSpc>
                <a:spcPct val="100000"/>
              </a:lnSpc>
            </a:pPr>
            <a:r>
              <a:rPr lang="en-US" sz="1200" smtClean="0"/>
              <a:t>Sundays registered the highest product sales, while Mondays saw the lowest sales. </a:t>
            </a:r>
          </a:p>
          <a:p>
            <a:pPr>
              <a:lnSpc>
                <a:spcPct val="100000"/>
              </a:lnSpc>
            </a:pPr>
            <a:r>
              <a:rPr lang="en-US" sz="1200" smtClean="0"/>
              <a:t>In 2018, January marked the highest product sales, contrasting with February having the lowest sales. Similarly, for 2019, March experienced the highest sales, while January witnessed the lowest.</a:t>
            </a:r>
          </a:p>
          <a:p>
            <a:pPr>
              <a:lnSpc>
                <a:spcPct val="100000"/>
              </a:lnSpc>
            </a:pPr>
            <a:r>
              <a:rPr lang="en-US" sz="1200" smtClean="0"/>
              <a:t>The product sales count in Q2 remains relatively consistent between the years 2019 and 2018.</a:t>
            </a:r>
          </a:p>
          <a:p>
            <a:pPr>
              <a:lnSpc>
                <a:spcPct val="100000"/>
              </a:lnSpc>
            </a:pPr>
            <a:r>
              <a:rPr lang="en-US" sz="1200" smtClean="0"/>
              <a:t>The relatively low product sales count in 2020 could be attributed to the dataset's limitation, covering data only until February 26th.</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558800" y="0"/>
            <a:ext cx="11166475" cy="201930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34" name="Rectangle 33">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566738" y="0"/>
            <a:ext cx="11155362" cy="2011363"/>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36" name="Rectangle 35">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498475" y="787400"/>
            <a:ext cx="128588" cy="703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38" name="Rectangle 37">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894" name="Title 1"/>
          <p:cNvSpPr>
            <a:spLocks noGrp="1"/>
          </p:cNvSpPr>
          <p:nvPr>
            <p:ph type="title"/>
          </p:nvPr>
        </p:nvSpPr>
        <p:spPr>
          <a:xfrm>
            <a:off x="612775" y="1079500"/>
            <a:ext cx="6269038" cy="1535113"/>
          </a:xfrm>
        </p:spPr>
        <p:txBody>
          <a:bodyPr anchor="b"/>
          <a:lstStyle/>
          <a:p>
            <a:r>
              <a:rPr lang="en-US" sz="5200" u="sng" smtClean="0"/>
              <a:t>Recommendation:</a:t>
            </a:r>
          </a:p>
        </p:txBody>
      </p:sp>
      <p:sp>
        <p:nvSpPr>
          <p:cNvPr id="40" name="Rectangle 39">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853281" y="364332"/>
            <a:ext cx="73025" cy="547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42" name="Rectangle 41">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619125" y="2935288"/>
            <a:ext cx="6216650"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37897" name="Content Placeholder 2"/>
          <p:cNvSpPr>
            <a:spLocks noGrp="1"/>
          </p:cNvSpPr>
          <p:nvPr>
            <p:ph sz="half" idx="1"/>
          </p:nvPr>
        </p:nvSpPr>
        <p:spPr>
          <a:xfrm>
            <a:off x="0" y="2978150"/>
            <a:ext cx="7627938" cy="3879850"/>
          </a:xfrm>
        </p:spPr>
        <p:txBody>
          <a:bodyPr/>
          <a:lstStyle/>
          <a:p>
            <a:pPr>
              <a:lnSpc>
                <a:spcPct val="100000"/>
              </a:lnSpc>
            </a:pPr>
            <a:r>
              <a:rPr lang="en-US" sz="1200" smtClean="0"/>
              <a:t>Strategically prioritize the promotion and inventory management of poultry, soda, and cereals, given their consistent track record as top-selling products..</a:t>
            </a:r>
          </a:p>
          <a:p>
            <a:pPr>
              <a:lnSpc>
                <a:spcPct val="100000"/>
              </a:lnSpc>
            </a:pPr>
            <a:r>
              <a:rPr lang="en-US" sz="1200" smtClean="0"/>
              <a:t>Enhance stock levels of soap and toilet paper, recognizing their status as the most sought-after non-edible products.</a:t>
            </a:r>
          </a:p>
          <a:p>
            <a:pPr>
              <a:lnSpc>
                <a:spcPct val="100000"/>
              </a:lnSpc>
            </a:pPr>
            <a:r>
              <a:rPr lang="en-US" sz="1200" smtClean="0"/>
              <a:t>Conduct a thorough analysis to understand the factors contributing to the subdued sales of hand soap and implement targeted strategies to boost its sales</a:t>
            </a:r>
          </a:p>
          <a:p>
            <a:pPr>
              <a:lnSpc>
                <a:spcPct val="100000"/>
              </a:lnSpc>
            </a:pPr>
            <a:r>
              <a:rPr lang="en-US" sz="1200" smtClean="0"/>
              <a:t>Plan promotions and incentives for Sundays to capitalize on the day with the highest sales activity.</a:t>
            </a:r>
          </a:p>
          <a:p>
            <a:pPr>
              <a:lnSpc>
                <a:spcPct val="100000"/>
              </a:lnSpc>
            </a:pPr>
            <a:r>
              <a:rPr lang="en-US" sz="1200" smtClean="0"/>
              <a:t>Strategically design marketing campaigns and offer discounts in February to stimulate sales during the historically sluggish month.</a:t>
            </a:r>
          </a:p>
          <a:p>
            <a:pPr>
              <a:lnSpc>
                <a:spcPct val="100000"/>
              </a:lnSpc>
            </a:pPr>
            <a:r>
              <a:rPr lang="en-US" sz="1200" smtClean="0"/>
              <a:t>Strategically orchestrate marketing campaigns and offer incentives in January and March to further amplify sales during these historically robust months.</a:t>
            </a:r>
          </a:p>
          <a:p>
            <a:pPr>
              <a:lnSpc>
                <a:spcPct val="100000"/>
              </a:lnSpc>
            </a:pPr>
            <a:r>
              <a:rPr lang="en-US" sz="1200" smtClean="0"/>
              <a:t>Strive to emulate the sales trends observed in Q1 2019 and Q3 2018.</a:t>
            </a:r>
          </a:p>
          <a:p>
            <a:pPr>
              <a:lnSpc>
                <a:spcPct val="100000"/>
              </a:lnSpc>
            </a:pPr>
            <a:r>
              <a:rPr lang="en-US" sz="1200" smtClean="0"/>
              <a:t>Maintain a consistent product stock in Q2 to sustain sales levels aligned with previous years .</a:t>
            </a:r>
          </a:p>
          <a:p>
            <a:pPr>
              <a:lnSpc>
                <a:spcPct val="100000"/>
              </a:lnSpc>
            </a:pPr>
            <a:r>
              <a:rPr lang="en-US" sz="1200" smtClean="0"/>
              <a:t>Exercise caution and account for the restricted 2020 data when formulating sales and marketing strategies.</a:t>
            </a:r>
            <a:endParaRPr lang="en-US" sz="900" smtClean="0"/>
          </a:p>
        </p:txBody>
      </p:sp>
      <p:pic>
        <p:nvPicPr>
          <p:cNvPr id="37898" name="Picture 4" descr="Plastic containers in bright colours"/>
          <p:cNvPicPr>
            <a:picLocks noChangeAspect="1"/>
          </p:cNvPicPr>
          <p:nvPr/>
        </p:nvPicPr>
        <p:blipFill>
          <a:blip r:embed="rId2" cstate="print"/>
          <a:srcRect l="27824" r="28297" b="-2"/>
          <a:stretch>
            <a:fillRect/>
          </a:stretch>
        </p:blipFill>
        <p:spPr bwMode="auto">
          <a:xfrm>
            <a:off x="7683500" y="0"/>
            <a:ext cx="4508500" cy="68580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858044" y="346869"/>
            <a:ext cx="146050" cy="703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5" name="Rectangle 24">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flipV="1">
            <a:off x="579438" y="4500563"/>
            <a:ext cx="11033125"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27" name="Rectangle 26">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 name="Rectangle 28">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a:extLst>
              <a:ext uri="{FF2B5EF4-FFF2-40B4-BE49-F238E27FC236}"/>
            </a:extLst>
          </p:cNvPr>
          <p:cNvSpPr>
            <a:spLocks noGrp="1"/>
          </p:cNvSpPr>
          <p:nvPr>
            <p:ph type="title"/>
          </p:nvPr>
        </p:nvSpPr>
        <p:spPr>
          <a:xfrm>
            <a:off x="404813" y="3092450"/>
            <a:ext cx="9078912" cy="2387600"/>
          </a:xfrm>
        </p:spPr>
        <p:txBody>
          <a:bodyPr rtlCol="0" anchor="b">
            <a:normAutofit fontScale="90000"/>
          </a:bodyPr>
          <a:lstStyle/>
          <a:p>
            <a:pPr fontAlgn="auto">
              <a:spcAft>
                <a:spcPts val="0"/>
              </a:spcAft>
              <a:defRPr/>
            </a:pPr>
            <a:r>
              <a:rPr lang="en-US" sz="6600" u="sng" dirty="0">
                <a:solidFill>
                  <a:schemeClr val="bg1"/>
                </a:solidFill>
              </a:rPr>
              <a:t>03</a:t>
            </a:r>
            <a:br>
              <a:rPr lang="en-US" sz="6600" u="sng" dirty="0">
                <a:solidFill>
                  <a:schemeClr val="bg1"/>
                </a:solidFill>
              </a:rPr>
            </a:br>
            <a:r>
              <a:rPr lang="en-US" sz="6600" u="sng" dirty="0">
                <a:solidFill>
                  <a:schemeClr val="bg1"/>
                </a:solidFill>
              </a:rPr>
              <a:t>Market Basket Analysis</a:t>
            </a:r>
          </a:p>
        </p:txBody>
      </p:sp>
      <p:sp>
        <p:nvSpPr>
          <p:cNvPr id="38921" name="TextBox 2"/>
          <p:cNvSpPr txBox="1">
            <a:spLocks noChangeArrowheads="1"/>
          </p:cNvSpPr>
          <p:nvPr/>
        </p:nvSpPr>
        <p:spPr bwMode="auto">
          <a:xfrm>
            <a:off x="576263" y="5541963"/>
            <a:ext cx="5938837" cy="646112"/>
          </a:xfrm>
          <a:prstGeom prst="rect">
            <a:avLst/>
          </a:prstGeom>
          <a:noFill/>
          <a:ln w="9525">
            <a:noFill/>
            <a:miter lim="800000"/>
            <a:headEnd/>
            <a:tailEnd/>
          </a:ln>
        </p:spPr>
        <p:txBody>
          <a:bodyPr>
            <a:spAutoFit/>
          </a:bodyPr>
          <a:lstStyle/>
          <a:p>
            <a:pPr lvl="1">
              <a:buFontTx/>
              <a:buChar char="•"/>
            </a:pPr>
            <a:r>
              <a:rPr lang="en-US">
                <a:solidFill>
                  <a:schemeClr val="bg1"/>
                </a:solidFill>
                <a:latin typeface="Avenir Next LT Pro"/>
              </a:rPr>
              <a:t>Market Basket Analysis Meaning​</a:t>
            </a:r>
          </a:p>
          <a:p>
            <a:pPr lvl="1">
              <a:buFontTx/>
              <a:buChar char="•"/>
            </a:pPr>
            <a:r>
              <a:rPr lang="en-US">
                <a:solidFill>
                  <a:schemeClr val="bg1"/>
                </a:solidFill>
                <a:latin typeface="Avenir Next LT Pro"/>
              </a:rPr>
              <a:t>MRA KNIME Work Flow &amp; Qutput Table​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p!!Rectangle">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33" name="m!!text rectangle">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509588" y="633413"/>
            <a:ext cx="4279900" cy="5495925"/>
          </a:xfrm>
          <a:prstGeom prst="rect">
            <a:avLst/>
          </a:prstGeom>
          <a:ln w="9525">
            <a:solidFill>
              <a:schemeClr val="tx2">
                <a:lumMod val="10000"/>
                <a:lumOff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12292" name="Title 1"/>
          <p:cNvSpPr>
            <a:spLocks noGrp="1"/>
          </p:cNvSpPr>
          <p:nvPr>
            <p:ph type="title"/>
          </p:nvPr>
        </p:nvSpPr>
        <p:spPr>
          <a:xfrm>
            <a:off x="842963" y="981075"/>
            <a:ext cx="3667125" cy="1106488"/>
          </a:xfrm>
        </p:spPr>
        <p:txBody>
          <a:bodyPr/>
          <a:lstStyle/>
          <a:p>
            <a:r>
              <a:rPr lang="en-US" sz="2600" u="sng" smtClean="0"/>
              <a:t>Agenda:</a:t>
            </a:r>
          </a:p>
        </p:txBody>
      </p:sp>
      <p:sp>
        <p:nvSpPr>
          <p:cNvPr id="34" name="m!!accent">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446088" y="1157288"/>
            <a:ext cx="128587" cy="703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35" name="Rectangle 27">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877888" y="2112963"/>
            <a:ext cx="3521075" cy="9525"/>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3" name="Content Placeholder 2">
            <a:extLst>
              <a:ext uri="{FF2B5EF4-FFF2-40B4-BE49-F238E27FC236}"/>
            </a:extLst>
          </p:cNvPr>
          <p:cNvSpPr>
            <a:spLocks noGrp="1"/>
          </p:cNvSpPr>
          <p:nvPr>
            <p:ph idx="1"/>
          </p:nvPr>
        </p:nvSpPr>
        <p:spPr>
          <a:xfrm>
            <a:off x="873125" y="2354263"/>
            <a:ext cx="3795713" cy="3460750"/>
          </a:xfrm>
        </p:spPr>
        <p:txBody>
          <a:bodyPr rtlCol="0">
            <a:normAutofit/>
          </a:bodyPr>
          <a:lstStyle/>
          <a:p>
            <a:pPr fontAlgn="auto">
              <a:spcAft>
                <a:spcPts val="0"/>
              </a:spcAft>
              <a:defRPr/>
            </a:pPr>
            <a:r>
              <a:rPr lang="en-US" sz="1800" dirty="0">
                <a:ea typeface="+mn-lt"/>
                <a:cs typeface="+mn-lt"/>
              </a:rPr>
              <a:t> Executive Summary of the data</a:t>
            </a:r>
            <a:endParaRPr lang="en-US" dirty="0"/>
          </a:p>
          <a:p>
            <a:pPr fontAlgn="auto">
              <a:spcAft>
                <a:spcPts val="0"/>
              </a:spcAft>
              <a:defRPr/>
            </a:pPr>
            <a:r>
              <a:rPr lang="en-US" sz="1800" dirty="0">
                <a:ea typeface="+mn-lt"/>
                <a:cs typeface="+mn-lt"/>
              </a:rPr>
              <a:t>Exploratory Data Analysis</a:t>
            </a:r>
            <a:endParaRPr lang="en-US" sz="1800" dirty="0"/>
          </a:p>
          <a:p>
            <a:pPr fontAlgn="auto">
              <a:spcAft>
                <a:spcPts val="0"/>
              </a:spcAft>
              <a:defRPr/>
            </a:pPr>
            <a:r>
              <a:rPr lang="en-US" sz="1800" dirty="0"/>
              <a:t>Market Basket Analysis</a:t>
            </a:r>
          </a:p>
          <a:p>
            <a:pPr fontAlgn="auto">
              <a:spcAft>
                <a:spcPts val="0"/>
              </a:spcAft>
              <a:defRPr/>
            </a:pPr>
            <a:r>
              <a:rPr lang="en-US" sz="1800" dirty="0"/>
              <a:t>Associations Identified</a:t>
            </a:r>
          </a:p>
          <a:p>
            <a:pPr fontAlgn="auto">
              <a:spcAft>
                <a:spcPts val="0"/>
              </a:spcAft>
              <a:defRPr/>
            </a:pPr>
            <a:r>
              <a:rPr lang="en-US" sz="1800" dirty="0"/>
              <a:t>Recommendation</a:t>
            </a:r>
          </a:p>
          <a:p>
            <a:pPr marL="0" indent="0" fontAlgn="auto">
              <a:spcAft>
                <a:spcPts val="0"/>
              </a:spcAft>
              <a:buFont typeface="Arial" pitchFamily="34" charset="0"/>
              <a:buNone/>
              <a:defRPr/>
            </a:pPr>
            <a:endParaRPr lang="en-US" sz="1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939" name="Title 1"/>
          <p:cNvSpPr>
            <a:spLocks noGrp="1"/>
          </p:cNvSpPr>
          <p:nvPr>
            <p:ph type="title"/>
          </p:nvPr>
        </p:nvSpPr>
        <p:spPr>
          <a:xfrm>
            <a:off x="612775" y="1079500"/>
            <a:ext cx="6269038" cy="1535113"/>
          </a:xfrm>
        </p:spPr>
        <p:txBody>
          <a:bodyPr anchor="b"/>
          <a:lstStyle/>
          <a:p>
            <a:r>
              <a:rPr lang="en-US" sz="5200" smtClean="0"/>
              <a:t>Market Basket Analysis</a:t>
            </a:r>
          </a:p>
        </p:txBody>
      </p:sp>
      <p:sp>
        <p:nvSpPr>
          <p:cNvPr id="24" name="Rectangle 23">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853281" y="364332"/>
            <a:ext cx="73025" cy="547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6" name="Rectangle 25">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619125" y="2935288"/>
            <a:ext cx="6216650"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3" name="Content Placeholder 2">
            <a:extLst>
              <a:ext uri="{FF2B5EF4-FFF2-40B4-BE49-F238E27FC236}"/>
            </a:extLst>
          </p:cNvPr>
          <p:cNvSpPr>
            <a:spLocks noGrp="1"/>
          </p:cNvSpPr>
          <p:nvPr>
            <p:ph idx="1"/>
          </p:nvPr>
        </p:nvSpPr>
        <p:spPr>
          <a:xfrm>
            <a:off x="314325" y="2952750"/>
            <a:ext cx="7159625" cy="3689350"/>
          </a:xfrm>
        </p:spPr>
        <p:txBody>
          <a:bodyPr rtlCol="0">
            <a:normAutofit/>
          </a:bodyPr>
          <a:lstStyle/>
          <a:p>
            <a:pPr fontAlgn="auto">
              <a:lnSpc>
                <a:spcPct val="100000"/>
              </a:lnSpc>
              <a:spcAft>
                <a:spcPts val="0"/>
              </a:spcAft>
              <a:defRPr/>
            </a:pPr>
            <a:r>
              <a:rPr lang="en-US" sz="1100" b="1" dirty="0">
                <a:ea typeface="+mn-lt"/>
                <a:cs typeface="+mn-lt"/>
              </a:rPr>
              <a:t>Definition:</a:t>
            </a:r>
            <a:r>
              <a:rPr lang="en-US" sz="1100" dirty="0">
                <a:ea typeface="+mn-lt"/>
                <a:cs typeface="+mn-lt"/>
              </a:rPr>
              <a:t> Market Basket Analysis is a statistical technique that analyzes customer purchase patterns to identify associations between different products. It helps businesses understand which products are frequently purchased together and how customers' buying habits affect sales.</a:t>
            </a:r>
            <a:endParaRPr lang="en-US" sz="1100" dirty="0"/>
          </a:p>
          <a:p>
            <a:pPr fontAlgn="auto">
              <a:lnSpc>
                <a:spcPct val="100000"/>
              </a:lnSpc>
              <a:spcAft>
                <a:spcPts val="0"/>
              </a:spcAft>
              <a:defRPr/>
            </a:pPr>
            <a:r>
              <a:rPr lang="en-US" sz="1100" b="1" dirty="0">
                <a:ea typeface="+mn-lt"/>
                <a:cs typeface="+mn-lt"/>
              </a:rPr>
              <a:t>Data:</a:t>
            </a:r>
            <a:r>
              <a:rPr lang="en-US" sz="1100" dirty="0">
                <a:ea typeface="+mn-lt"/>
                <a:cs typeface="+mn-lt"/>
              </a:rPr>
              <a:t> To conduct market basket analysis, businesses need transactional data that includes details such as customer ID, product ID, and transaction date. This data is then used to create a matrix that represents the relationships between different products.</a:t>
            </a:r>
            <a:endParaRPr lang="en-US" sz="1100" dirty="0"/>
          </a:p>
          <a:p>
            <a:pPr fontAlgn="auto">
              <a:lnSpc>
                <a:spcPct val="100000"/>
              </a:lnSpc>
              <a:spcAft>
                <a:spcPts val="0"/>
              </a:spcAft>
              <a:defRPr/>
            </a:pPr>
            <a:r>
              <a:rPr lang="en-US" sz="1100" b="1" dirty="0">
                <a:ea typeface="+mn-lt"/>
                <a:cs typeface="+mn-lt"/>
              </a:rPr>
              <a:t>Association Rules:</a:t>
            </a:r>
            <a:r>
              <a:rPr lang="en-US" sz="1100" dirty="0">
                <a:ea typeface="+mn-lt"/>
                <a:cs typeface="+mn-lt"/>
              </a:rPr>
              <a:t> Association rules are used to identify the strength of the relationship between different products. These rules are expressed in terms of support, confidence, and lift. Support refers to the frequency of co-occurrence of items in a transaction, while confidence measures the probability that if a customer buys one item, they will also buy another. Lift measures the degree of correlation between two items.</a:t>
            </a:r>
            <a:endParaRPr lang="en-US" sz="1100" dirty="0"/>
          </a:p>
          <a:p>
            <a:pPr fontAlgn="auto">
              <a:lnSpc>
                <a:spcPct val="100000"/>
              </a:lnSpc>
              <a:spcAft>
                <a:spcPts val="0"/>
              </a:spcAft>
              <a:defRPr/>
            </a:pPr>
            <a:r>
              <a:rPr lang="en-US" sz="1100" b="1" dirty="0">
                <a:ea typeface="+mn-lt"/>
                <a:cs typeface="+mn-lt"/>
              </a:rPr>
              <a:t>Applications</a:t>
            </a:r>
            <a:r>
              <a:rPr lang="en-US" sz="1100" dirty="0">
                <a:ea typeface="+mn-lt"/>
                <a:cs typeface="+mn-lt"/>
              </a:rPr>
              <a:t>: Market Basket Analysis is used in a variety of industries, including retail, e-commerce, and marketing. Retailers use this technique to optimize product placement and promotions. E-commerce companies use it to personalize product recommendations, and marketers use it to develop targeted advertising campaigns.</a:t>
            </a:r>
            <a:endParaRPr lang="en-US" sz="1100" dirty="0"/>
          </a:p>
          <a:p>
            <a:pPr fontAlgn="auto">
              <a:lnSpc>
                <a:spcPct val="100000"/>
              </a:lnSpc>
              <a:spcAft>
                <a:spcPts val="0"/>
              </a:spcAft>
              <a:defRPr/>
            </a:pPr>
            <a:r>
              <a:rPr lang="en-US" sz="1100" b="1" dirty="0">
                <a:ea typeface="+mn-lt"/>
                <a:cs typeface="+mn-lt"/>
              </a:rPr>
              <a:t>Benefits: </a:t>
            </a:r>
            <a:r>
              <a:rPr lang="en-US" sz="1100" dirty="0">
                <a:ea typeface="+mn-lt"/>
                <a:cs typeface="+mn-lt"/>
              </a:rPr>
              <a:t>Market Basket Analysis helps businesses increase revenue by identifying cross-selling opportunities and developing targeted promotions. It also helps improve customer satisfaction by providing personalized recommendations and improving the overall shopping experience</a:t>
            </a:r>
            <a:endParaRPr lang="en-US" sz="1100" dirty="0"/>
          </a:p>
        </p:txBody>
      </p:sp>
      <p:pic>
        <p:nvPicPr>
          <p:cNvPr id="39943" name="Picture 4" descr="Graph"/>
          <p:cNvPicPr>
            <a:picLocks noChangeAspect="1"/>
          </p:cNvPicPr>
          <p:nvPr/>
        </p:nvPicPr>
        <p:blipFill>
          <a:blip r:embed="rId2" cstate="print"/>
          <a:srcRect l="21796" r="37122"/>
          <a:stretch>
            <a:fillRect/>
          </a:stretch>
        </p:blipFill>
        <p:spPr bwMode="auto">
          <a:xfrm>
            <a:off x="7683500" y="0"/>
            <a:ext cx="4508500" cy="685800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858044" y="346869"/>
            <a:ext cx="146050" cy="703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11" name="Rectangle 10">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flipV="1">
            <a:off x="579438" y="4500563"/>
            <a:ext cx="11033125"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13" name="Rectangle 12">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15" name="Rectangle 14">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1903413" y="222250"/>
            <a:ext cx="8385175" cy="1331913"/>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40966" name="Title 1"/>
          <p:cNvSpPr>
            <a:spLocks noGrp="1"/>
          </p:cNvSpPr>
          <p:nvPr>
            <p:ph type="title"/>
          </p:nvPr>
        </p:nvSpPr>
        <p:spPr>
          <a:xfrm>
            <a:off x="2103438" y="309563"/>
            <a:ext cx="7985125" cy="869950"/>
          </a:xfrm>
        </p:spPr>
        <p:txBody>
          <a:bodyPr/>
          <a:lstStyle/>
          <a:p>
            <a:pPr algn="ctr"/>
            <a:r>
              <a:rPr lang="en-US" u="sng" smtClean="0"/>
              <a:t>MRA KNIME Workflow</a:t>
            </a:r>
          </a:p>
        </p:txBody>
      </p:sp>
      <p:sp>
        <p:nvSpPr>
          <p:cNvPr id="17" name="Rectangle: Rounded Corners 16">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2482850" y="1211263"/>
            <a:ext cx="722630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pic>
        <p:nvPicPr>
          <p:cNvPr id="40968" name="Picture 4" descr="Diagram&#10;&#10;Description automatically generated"/>
          <p:cNvPicPr>
            <a:picLocks noGrp="1" noChangeAspect="1"/>
          </p:cNvPicPr>
          <p:nvPr>
            <p:ph idx="1"/>
          </p:nvPr>
        </p:nvPicPr>
        <p:blipFill>
          <a:blip r:embed="rId2" cstate="print"/>
          <a:srcRect/>
          <a:stretch>
            <a:fillRect/>
          </a:stretch>
        </p:blipFill>
        <p:spPr>
          <a:xfrm>
            <a:off x="385763" y="2378075"/>
            <a:ext cx="11420475" cy="3619500"/>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858044" y="346869"/>
            <a:ext cx="146050" cy="703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11" name="Rectangle 10">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flipV="1">
            <a:off x="579438" y="4500563"/>
            <a:ext cx="11033125"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13" name="Rectangle 12">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15" name="Rectangle 14">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1903413" y="222250"/>
            <a:ext cx="8385175" cy="1331913"/>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41990" name="Title 1"/>
          <p:cNvSpPr>
            <a:spLocks noGrp="1"/>
          </p:cNvSpPr>
          <p:nvPr>
            <p:ph type="title"/>
          </p:nvPr>
        </p:nvSpPr>
        <p:spPr>
          <a:xfrm>
            <a:off x="2103438" y="309563"/>
            <a:ext cx="7985125" cy="869950"/>
          </a:xfrm>
        </p:spPr>
        <p:txBody>
          <a:bodyPr/>
          <a:lstStyle/>
          <a:p>
            <a:pPr algn="ctr"/>
            <a:r>
              <a:rPr lang="en-US" u="sng" smtClean="0"/>
              <a:t>Output Table</a:t>
            </a:r>
          </a:p>
        </p:txBody>
      </p:sp>
      <p:sp>
        <p:nvSpPr>
          <p:cNvPr id="17" name="Rectangle: Rounded Corners 16">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2482850" y="1211263"/>
            <a:ext cx="722630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pic>
        <p:nvPicPr>
          <p:cNvPr id="41992" name="Picture 4" descr="A picture containing table&#10;&#10;Description automatically generated"/>
          <p:cNvPicPr>
            <a:picLocks noGrp="1" noChangeAspect="1"/>
          </p:cNvPicPr>
          <p:nvPr>
            <p:ph idx="1"/>
          </p:nvPr>
        </p:nvPicPr>
        <p:blipFill>
          <a:blip r:embed="rId2" cstate="print"/>
          <a:srcRect/>
          <a:stretch>
            <a:fillRect/>
          </a:stretch>
        </p:blipFill>
        <p:spPr>
          <a:xfrm>
            <a:off x="1052513" y="2139950"/>
            <a:ext cx="10086975" cy="4095750"/>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858044" y="346869"/>
            <a:ext cx="146050" cy="703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3" name="Rectangle 22">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flipV="1">
            <a:off x="579438" y="4500563"/>
            <a:ext cx="11033125"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25" name="Rectangle 24">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3013" name="Picture 3" descr="Push pins laying down with one standing up"/>
          <p:cNvPicPr>
            <a:picLocks noChangeAspect="1"/>
          </p:cNvPicPr>
          <p:nvPr/>
        </p:nvPicPr>
        <p:blipFill>
          <a:blip r:embed="rId2" cstate="print"/>
          <a:srcRect t="6250"/>
          <a:stretch>
            <a:fillRect/>
          </a:stretch>
        </p:blipFill>
        <p:spPr bwMode="auto">
          <a:xfrm>
            <a:off x="0" y="0"/>
            <a:ext cx="12192000" cy="6858000"/>
          </a:xfrm>
          <a:prstGeom prst="rect">
            <a:avLst/>
          </a:prstGeom>
          <a:noFill/>
          <a:ln w="9525">
            <a:noFill/>
            <a:miter lim="800000"/>
            <a:headEnd/>
            <a:tailEnd/>
          </a:ln>
        </p:spPr>
      </p:pic>
      <p:sp>
        <p:nvSpPr>
          <p:cNvPr id="27" name="Rectangle 26">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477838" y="1122363"/>
            <a:ext cx="4022725" cy="3203575"/>
          </a:xfrm>
        </p:spPr>
        <p:txBody>
          <a:bodyPr anchor="b"/>
          <a:lstStyle/>
          <a:p>
            <a:r>
              <a:rPr lang="en-US" sz="4800" u="sng" smtClean="0">
                <a:solidFill>
                  <a:schemeClr val="bg1"/>
                </a:solidFill>
              </a:rPr>
              <a:t>Associations Identified</a:t>
            </a:r>
          </a:p>
        </p:txBody>
      </p:sp>
      <p:sp>
        <p:nvSpPr>
          <p:cNvPr id="29" name="Rectangle 28">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760413" y="346075"/>
            <a:ext cx="146050" cy="70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31" name="Rectangle 30">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481013" y="4546600"/>
            <a:ext cx="3978275" cy="19050"/>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43020" name="TextBox 2"/>
          <p:cNvSpPr txBox="1">
            <a:spLocks noChangeArrowheads="1"/>
          </p:cNvSpPr>
          <p:nvPr/>
        </p:nvSpPr>
        <p:spPr bwMode="auto">
          <a:xfrm>
            <a:off x="534988" y="4856163"/>
            <a:ext cx="9999662" cy="368300"/>
          </a:xfrm>
          <a:prstGeom prst="rect">
            <a:avLst/>
          </a:prstGeom>
          <a:noFill/>
          <a:ln w="9525">
            <a:noFill/>
            <a:miter lim="800000"/>
            <a:headEnd/>
            <a:tailEnd/>
          </a:ln>
        </p:spPr>
        <p:txBody>
          <a:bodyPr>
            <a:spAutoFit/>
          </a:bodyPr>
          <a:lstStyle/>
          <a:p>
            <a:endParaRPr lang="en-US">
              <a:solidFill>
                <a:schemeClr val="bg1"/>
              </a:solidFill>
              <a:latin typeface="Avenir Next LT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11" name="Freeform: Shape 10">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445611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13" name="Freeform: Shape 12">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4446588"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44037" name="Title 1"/>
          <p:cNvSpPr>
            <a:spLocks noGrp="1"/>
          </p:cNvSpPr>
          <p:nvPr>
            <p:ph type="title"/>
          </p:nvPr>
        </p:nvSpPr>
        <p:spPr>
          <a:xfrm>
            <a:off x="371475" y="1162050"/>
            <a:ext cx="3438525" cy="1238250"/>
          </a:xfrm>
        </p:spPr>
        <p:txBody>
          <a:bodyPr/>
          <a:lstStyle/>
          <a:p>
            <a:r>
              <a:rPr lang="en-US" sz="2800" u="sng" smtClean="0"/>
              <a:t>Association Rule Parameters</a:t>
            </a:r>
          </a:p>
        </p:txBody>
      </p:sp>
      <p:sp>
        <p:nvSpPr>
          <p:cNvPr id="15" name="Rectangle 14">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1427163"/>
            <a:ext cx="128588" cy="6540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17" name="Rectangle 16">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395288" y="2443163"/>
            <a:ext cx="3384550"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44040" name="Content Placeholder 2"/>
          <p:cNvSpPr>
            <a:spLocks noGrp="1"/>
          </p:cNvSpPr>
          <p:nvPr>
            <p:ph idx="1"/>
          </p:nvPr>
        </p:nvSpPr>
        <p:spPr>
          <a:xfrm>
            <a:off x="400050" y="2717800"/>
            <a:ext cx="3668713" cy="3206750"/>
          </a:xfrm>
        </p:spPr>
        <p:txBody>
          <a:bodyPr/>
          <a:lstStyle/>
          <a:p>
            <a:r>
              <a:rPr lang="en-US" sz="1700" smtClean="0"/>
              <a:t>Support of Minimum: 0.05</a:t>
            </a:r>
          </a:p>
          <a:p>
            <a:r>
              <a:rPr lang="en-US" sz="1700" smtClean="0"/>
              <a:t>Maximum Item Set Length : 10</a:t>
            </a:r>
          </a:p>
          <a:p>
            <a:r>
              <a:rPr lang="en-US" sz="1700" smtClean="0"/>
              <a:t>Minimum Confidence Level:0.6  </a:t>
            </a:r>
          </a:p>
        </p:txBody>
      </p:sp>
      <p:pic>
        <p:nvPicPr>
          <p:cNvPr id="44041" name="Picture 4" descr="Graphical user interface, text, application, email&#10;&#10;Description automatically generated"/>
          <p:cNvPicPr>
            <a:picLocks noChangeAspect="1"/>
          </p:cNvPicPr>
          <p:nvPr/>
        </p:nvPicPr>
        <p:blipFill>
          <a:blip r:embed="rId2" cstate="print"/>
          <a:srcRect/>
          <a:stretch>
            <a:fillRect/>
          </a:stretch>
        </p:blipFill>
        <p:spPr bwMode="auto">
          <a:xfrm>
            <a:off x="4900613" y="1216025"/>
            <a:ext cx="6923087" cy="452755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20" name="Rectangle 19">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4943475" y="633413"/>
            <a:ext cx="6838950"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 name="Title 1">
            <a:extLst>
              <a:ext uri="{FF2B5EF4-FFF2-40B4-BE49-F238E27FC236}"/>
            </a:extLst>
          </p:cNvPr>
          <p:cNvSpPr>
            <a:spLocks noGrp="1"/>
          </p:cNvSpPr>
          <p:nvPr>
            <p:ph type="title"/>
          </p:nvPr>
        </p:nvSpPr>
        <p:spPr>
          <a:xfrm>
            <a:off x="5359400" y="977900"/>
            <a:ext cx="5991225" cy="1106488"/>
          </a:xfrm>
        </p:spPr>
        <p:txBody>
          <a:bodyPr rtlCol="0"/>
          <a:lstStyle/>
          <a:p>
            <a:pPr fontAlgn="auto">
              <a:spcAft>
                <a:spcPts val="0"/>
              </a:spcAft>
              <a:defRPr/>
            </a:pPr>
            <a:r>
              <a:rPr lang="en-US" sz="2700" u="sng" dirty="0">
                <a:ea typeface="+mj-lt"/>
                <a:cs typeface="+mj-lt"/>
              </a:rPr>
              <a:t>Market basket analysis, support, confidence, and lift values </a:t>
            </a:r>
            <a:endParaRPr lang="en-US" sz="2700" u="sng" dirty="0"/>
          </a:p>
        </p:txBody>
      </p:sp>
      <p:pic>
        <p:nvPicPr>
          <p:cNvPr id="45061" name="Picture 4" descr="Large skydiving group mid-air"/>
          <p:cNvPicPr>
            <a:picLocks noChangeAspect="1"/>
          </p:cNvPicPr>
          <p:nvPr/>
        </p:nvPicPr>
        <p:blipFill>
          <a:blip r:embed="rId2" cstate="print"/>
          <a:srcRect l="28951" r="27272" b="3"/>
          <a:stretch>
            <a:fillRect/>
          </a:stretch>
        </p:blipFill>
        <p:spPr bwMode="auto">
          <a:xfrm>
            <a:off x="622300" y="630238"/>
            <a:ext cx="3617913" cy="5495925"/>
          </a:xfrm>
          <a:prstGeom prst="rect">
            <a:avLst/>
          </a:prstGeom>
          <a:noFill/>
          <a:ln w="9525">
            <a:noFill/>
            <a:miter lim="800000"/>
            <a:headEnd/>
            <a:tailEnd/>
          </a:ln>
        </p:spPr>
      </p:pic>
      <p:sp>
        <p:nvSpPr>
          <p:cNvPr id="22" name="Rectangle 21">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4879975" y="1171575"/>
            <a:ext cx="128588" cy="703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4" name="Rectangle 23">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5467350" y="2093913"/>
            <a:ext cx="5846763" cy="9525"/>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3" name="Content Placeholder 2">
            <a:extLst>
              <a:ext uri="{FF2B5EF4-FFF2-40B4-BE49-F238E27FC236}"/>
            </a:extLst>
          </p:cNvPr>
          <p:cNvSpPr>
            <a:spLocks noGrp="1"/>
          </p:cNvSpPr>
          <p:nvPr>
            <p:ph idx="1"/>
          </p:nvPr>
        </p:nvSpPr>
        <p:spPr>
          <a:xfrm>
            <a:off x="4940300" y="2252663"/>
            <a:ext cx="6913563" cy="3560762"/>
          </a:xfrm>
        </p:spPr>
        <p:txBody>
          <a:bodyPr rtlCol="0">
            <a:noAutofit/>
          </a:bodyPr>
          <a:lstStyle/>
          <a:p>
            <a:pPr fontAlgn="auto">
              <a:lnSpc>
                <a:spcPct val="100000"/>
              </a:lnSpc>
              <a:spcAft>
                <a:spcPts val="0"/>
              </a:spcAft>
              <a:defRPr/>
            </a:pPr>
            <a:r>
              <a:rPr lang="en-US" sz="1400" dirty="0">
                <a:ea typeface="+mn-lt"/>
                <a:cs typeface="+mn-lt"/>
              </a:rPr>
              <a:t>I</a:t>
            </a:r>
            <a:r>
              <a:rPr lang="en-US" sz="1200" dirty="0">
                <a:ea typeface="+mn-lt"/>
                <a:cs typeface="+mn-lt"/>
              </a:rPr>
              <a:t>n market basket analysis, support, confidence, and lift values are used to measure the strength of association between items in a transaction dataset.</a:t>
            </a:r>
            <a:endParaRPr lang="en-US" sz="1200"/>
          </a:p>
          <a:p>
            <a:pPr fontAlgn="auto">
              <a:lnSpc>
                <a:spcPct val="100000"/>
              </a:lnSpc>
              <a:spcAft>
                <a:spcPts val="0"/>
              </a:spcAft>
              <a:defRPr/>
            </a:pPr>
            <a:r>
              <a:rPr lang="en-US" sz="1200" b="1" dirty="0">
                <a:ea typeface="+mn-lt"/>
                <a:cs typeface="+mn-lt"/>
              </a:rPr>
              <a:t>Support:</a:t>
            </a:r>
            <a:r>
              <a:rPr lang="en-US" sz="1200" dirty="0">
                <a:ea typeface="+mn-lt"/>
                <a:cs typeface="+mn-lt"/>
              </a:rPr>
              <a:t> It is the probability of observing the items together in a transaction. It is calculated as the number of transactions that contain both items divided by the total number of transactions. It measures how frequent the itemset occurs in the dataset. High support indicates that the itemset is popular and should be considered for promotion or placement together.</a:t>
            </a:r>
            <a:endParaRPr lang="en-US" sz="1200"/>
          </a:p>
          <a:p>
            <a:pPr fontAlgn="auto">
              <a:lnSpc>
                <a:spcPct val="100000"/>
              </a:lnSpc>
              <a:spcAft>
                <a:spcPts val="0"/>
              </a:spcAft>
              <a:defRPr/>
            </a:pPr>
            <a:r>
              <a:rPr lang="en-US" sz="1200" b="1" dirty="0">
                <a:ea typeface="+mn-lt"/>
                <a:cs typeface="+mn-lt"/>
              </a:rPr>
              <a:t>Confidence:</a:t>
            </a:r>
            <a:r>
              <a:rPr lang="en-US" sz="1200" dirty="0">
                <a:ea typeface="+mn-lt"/>
                <a:cs typeface="+mn-lt"/>
              </a:rPr>
              <a:t> It is the conditional probability that a transaction containing one item also contains another item. It is calculated as the number of transactions containing both items divided by the number of transactions containing the first item. It measures the strength of the association between two items. High confidence indicates that the items are likely to be bought together, and can be used to recommend or suggest items to customers.</a:t>
            </a:r>
            <a:endParaRPr lang="en-US" sz="1200"/>
          </a:p>
          <a:p>
            <a:pPr fontAlgn="auto">
              <a:lnSpc>
                <a:spcPct val="100000"/>
              </a:lnSpc>
              <a:spcAft>
                <a:spcPts val="0"/>
              </a:spcAft>
              <a:defRPr/>
            </a:pPr>
            <a:r>
              <a:rPr lang="en-US" sz="1200" b="1" dirty="0">
                <a:ea typeface="+mn-lt"/>
                <a:cs typeface="+mn-lt"/>
              </a:rPr>
              <a:t>Lift:</a:t>
            </a:r>
            <a:r>
              <a:rPr lang="en-US" sz="1200" dirty="0">
                <a:ea typeface="+mn-lt"/>
                <a:cs typeface="+mn-lt"/>
              </a:rPr>
              <a:t> It is the measure of how much more often two items occur together than expected if they were independent of each other. It is calculated as the support of the itemset divided by the product of the individual supports of the items. A lift value of 1 indicates that the items are independent, while a value greater than 1 indicates a positive association between the items. A lift value less than 1 indicates a negative association between the items. High lift indicates that the items have a strong association and can be used for cross-selling or bundling.</a:t>
            </a:r>
            <a:endParaRPr lang="en-US" sz="1200"/>
          </a:p>
          <a:p>
            <a:pPr fontAlgn="auto">
              <a:lnSpc>
                <a:spcPct val="100000"/>
              </a:lnSpc>
              <a:spcAft>
                <a:spcPts val="0"/>
              </a:spcAft>
              <a:defRPr/>
            </a:pPr>
            <a:endParaRPr lang="en-US" sz="1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24" name="Rectangle 23">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554038" y="365125"/>
            <a:ext cx="11168062" cy="20891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46084" name="Title 1"/>
          <p:cNvSpPr>
            <a:spLocks noGrp="1"/>
          </p:cNvSpPr>
          <p:nvPr>
            <p:ph type="title"/>
          </p:nvPr>
        </p:nvSpPr>
        <p:spPr>
          <a:xfrm>
            <a:off x="1046163" y="587375"/>
            <a:ext cx="3538537" cy="1644650"/>
          </a:xfrm>
        </p:spPr>
        <p:txBody>
          <a:bodyPr/>
          <a:lstStyle/>
          <a:p>
            <a:r>
              <a:rPr lang="en-US" sz="3200" u="sng" smtClean="0"/>
              <a:t>Association Rules</a:t>
            </a:r>
          </a:p>
        </p:txBody>
      </p:sp>
      <p:sp>
        <p:nvSpPr>
          <p:cNvPr id="26" name="Rectangle 25">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490538" y="1057275"/>
            <a:ext cx="128587" cy="70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latin typeface="Calibri" panose="020F0502020204030204"/>
            </a:endParaRPr>
          </a:p>
        </p:txBody>
      </p:sp>
      <p:sp>
        <p:nvSpPr>
          <p:cNvPr id="28" name="Rectangle 27">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4248150" y="1404938"/>
            <a:ext cx="1463675" cy="9525"/>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5" name="TextBox 4">
            <a:extLst>
              <a:ext uri="{FF2B5EF4-FFF2-40B4-BE49-F238E27FC236}"/>
            </a:extLst>
          </p:cNvPr>
          <p:cNvSpPr txBox="1"/>
          <p:nvPr/>
        </p:nvSpPr>
        <p:spPr>
          <a:xfrm>
            <a:off x="5351463" y="673100"/>
            <a:ext cx="6002337" cy="1646238"/>
          </a:xfrm>
          <a:prstGeom prst="rect">
            <a:avLst/>
          </a:prstGeom>
        </p:spPr>
        <p:txBody>
          <a:bodyPr anchor="ctr">
            <a:normAutofit fontScale="85000" lnSpcReduction="10000"/>
          </a:bodyPr>
          <a:lstStyle/>
          <a:p>
            <a:pPr marL="285750" indent="-285750" fontAlgn="auto">
              <a:lnSpc>
                <a:spcPct val="110000"/>
              </a:lnSpc>
              <a:spcBef>
                <a:spcPts val="0"/>
              </a:spcBef>
              <a:spcAft>
                <a:spcPts val="600"/>
              </a:spcAft>
              <a:buFont typeface="Arial"/>
              <a:buChar char="•"/>
              <a:defRPr/>
            </a:pPr>
            <a:r>
              <a:rPr lang="en-US" dirty="0">
                <a:latin typeface="+mn-lt"/>
                <a:cs typeface="+mn-cs"/>
              </a:rPr>
              <a:t>Association rules serve as a potent method for uncovering correlations among items within extensive datasets. These rules derive from the notion of frequent </a:t>
            </a:r>
            <a:r>
              <a:rPr lang="en-US" dirty="0" err="1">
                <a:latin typeface="+mn-lt"/>
                <a:cs typeface="+mn-cs"/>
              </a:rPr>
              <a:t>itemsets</a:t>
            </a:r>
            <a:r>
              <a:rPr lang="en-US" dirty="0">
                <a:latin typeface="+mn-lt"/>
                <a:cs typeface="+mn-cs"/>
              </a:rPr>
              <a:t>—collections of items that recurrently co-occur within transactional datasets</a:t>
            </a:r>
          </a:p>
          <a:p>
            <a:pPr marL="285750" indent="-285750" fontAlgn="auto">
              <a:lnSpc>
                <a:spcPct val="110000"/>
              </a:lnSpc>
              <a:spcBef>
                <a:spcPts val="0"/>
              </a:spcBef>
              <a:spcAft>
                <a:spcPts val="600"/>
              </a:spcAft>
              <a:buFont typeface="Arial"/>
              <a:buChar char="•"/>
              <a:defRPr/>
            </a:pPr>
            <a:r>
              <a:rPr lang="en-US" dirty="0">
                <a:latin typeface="+mn-lt"/>
                <a:cs typeface="+mn-cs"/>
              </a:rPr>
              <a:t>The dataset and specified parameters have yielded a discovery of 24 association rules.</a:t>
            </a:r>
          </a:p>
        </p:txBody>
      </p:sp>
      <p:pic>
        <p:nvPicPr>
          <p:cNvPr id="46088" name="Picture 4" descr="Table&#10;&#10;Description automatically generated"/>
          <p:cNvPicPr>
            <a:picLocks noGrp="1" noChangeAspect="1"/>
          </p:cNvPicPr>
          <p:nvPr>
            <p:ph idx="1"/>
          </p:nvPr>
        </p:nvPicPr>
        <p:blipFill>
          <a:blip r:embed="rId2" cstate="print"/>
          <a:srcRect/>
          <a:stretch>
            <a:fillRect/>
          </a:stretch>
        </p:blipFill>
        <p:spPr>
          <a:xfrm>
            <a:off x="1979613" y="2576513"/>
            <a:ext cx="8120062" cy="4281487"/>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22">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858044" y="346869"/>
            <a:ext cx="146050" cy="703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36" name="Rectangle 24">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flipV="1">
            <a:off x="579438" y="4500563"/>
            <a:ext cx="11033125"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37" name="Rectangle 26">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7109" name="Picture 3" descr="Small white light bulbs with one large yellow light bulb drawn on a black surface"/>
          <p:cNvPicPr>
            <a:picLocks noChangeAspect="1"/>
          </p:cNvPicPr>
          <p:nvPr/>
        </p:nvPicPr>
        <p:blipFill>
          <a:blip r:embed="rId2" cstate="print"/>
          <a:srcRect t="8376" b="7355"/>
          <a:stretch>
            <a:fillRect/>
          </a:stretch>
        </p:blipFill>
        <p:spPr bwMode="auto">
          <a:xfrm>
            <a:off x="0" y="0"/>
            <a:ext cx="12192000" cy="6858000"/>
          </a:xfrm>
          <a:prstGeom prst="rect">
            <a:avLst/>
          </a:prstGeom>
          <a:noFill/>
          <a:ln w="9525">
            <a:noFill/>
            <a:miter lim="800000"/>
            <a:headEnd/>
            <a:tailEnd/>
          </a:ln>
        </p:spPr>
      </p:pic>
      <p:sp>
        <p:nvSpPr>
          <p:cNvPr id="38" name="Rectangle 28">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404813" y="3092450"/>
            <a:ext cx="9078912" cy="2387600"/>
          </a:xfrm>
        </p:spPr>
        <p:txBody>
          <a:bodyPr anchor="b"/>
          <a:lstStyle/>
          <a:p>
            <a:r>
              <a:rPr lang="en-US" sz="6600" u="sng" smtClean="0"/>
              <a:t>Recommendation</a:t>
            </a:r>
          </a:p>
        </p:txBody>
      </p:sp>
      <p:sp>
        <p:nvSpPr>
          <p:cNvPr id="39" name="Rectangle: Rounded Corners 30">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5575300"/>
            <a:ext cx="978535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8131" name="Title 1"/>
          <p:cNvSpPr>
            <a:spLocks noGrp="1"/>
          </p:cNvSpPr>
          <p:nvPr>
            <p:ph type="title"/>
          </p:nvPr>
        </p:nvSpPr>
        <p:spPr>
          <a:xfrm>
            <a:off x="5080000" y="1076325"/>
            <a:ext cx="6272213" cy="1535113"/>
          </a:xfrm>
        </p:spPr>
        <p:txBody>
          <a:bodyPr anchor="b"/>
          <a:lstStyle/>
          <a:p>
            <a:pPr algn="ctr"/>
            <a:r>
              <a:rPr lang="en-US" sz="4800" u="sng" smtClean="0"/>
              <a:t>Recommendations:</a:t>
            </a:r>
          </a:p>
        </p:txBody>
      </p:sp>
      <p:pic>
        <p:nvPicPr>
          <p:cNvPr id="48132" name="Picture 4" descr="Apples on a weighing scale"/>
          <p:cNvPicPr>
            <a:picLocks noChangeAspect="1"/>
          </p:cNvPicPr>
          <p:nvPr/>
        </p:nvPicPr>
        <p:blipFill>
          <a:blip r:embed="rId2" cstate="print"/>
          <a:srcRect l="28955" r="27258" b="-3"/>
          <a:stretch>
            <a:fillRect/>
          </a:stretch>
        </p:blipFill>
        <p:spPr bwMode="auto">
          <a:xfrm>
            <a:off x="0" y="0"/>
            <a:ext cx="4505325" cy="6858000"/>
          </a:xfrm>
          <a:prstGeom prst="rect">
            <a:avLst/>
          </a:prstGeom>
          <a:noFill/>
          <a:ln w="9525">
            <a:noFill/>
            <a:miter lim="800000"/>
            <a:headEnd/>
            <a:tailEnd/>
          </a:ln>
        </p:spPr>
      </p:pic>
      <p:sp>
        <p:nvSpPr>
          <p:cNvPr id="11" name="!!accent">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5318125" y="363538"/>
            <a:ext cx="73025" cy="5492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13" name="Rectangle 12">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5099050" y="2935288"/>
            <a:ext cx="6218238"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48135" name="Content Placeholder 2"/>
          <p:cNvSpPr>
            <a:spLocks noGrp="1"/>
          </p:cNvSpPr>
          <p:nvPr>
            <p:ph idx="1"/>
          </p:nvPr>
        </p:nvSpPr>
        <p:spPr>
          <a:xfrm>
            <a:off x="4749800" y="3017838"/>
            <a:ext cx="7250113" cy="3487737"/>
          </a:xfrm>
        </p:spPr>
        <p:txBody>
          <a:bodyPr/>
          <a:lstStyle/>
          <a:p>
            <a:pPr>
              <a:lnSpc>
                <a:spcPct val="100000"/>
              </a:lnSpc>
            </a:pPr>
            <a:r>
              <a:rPr lang="en-US" sz="1200" smtClean="0"/>
              <a:t>Introduce a compelling 'Buy Two Get One Free' promotion for yogurt, poultry, and aluminum foil, incentivizing customers to make larger purchases and enhance their shopping experience.</a:t>
            </a:r>
          </a:p>
          <a:p>
            <a:pPr>
              <a:lnSpc>
                <a:spcPct val="100000"/>
              </a:lnSpc>
            </a:pPr>
            <a:r>
              <a:rPr lang="en-US" sz="1200" smtClean="0"/>
              <a:t>Craft an enticing combo offer allowing customers to enjoy cereals, bagels, and sandwich bags at a reduced price when purchased together.</a:t>
            </a:r>
          </a:p>
          <a:p>
            <a:pPr>
              <a:lnSpc>
                <a:spcPct val="100000"/>
              </a:lnSpc>
            </a:pPr>
            <a:r>
              <a:rPr lang="en-US" sz="1200" smtClean="0"/>
              <a:t>Present an attractive discount on mixes for customers who choose to purchase them alongside yogurt, poultry, or aluminum foil.</a:t>
            </a:r>
          </a:p>
          <a:p>
            <a:pPr>
              <a:lnSpc>
                <a:spcPct val="100000"/>
              </a:lnSpc>
            </a:pPr>
            <a:r>
              <a:rPr lang="en-US" sz="1200" smtClean="0"/>
              <a:t>Extend a special discount on dinner rolls when customers choose to purchase them in conjunction with spaghetti sauce or poultry</a:t>
            </a:r>
          </a:p>
          <a:p>
            <a:pPr>
              <a:lnSpc>
                <a:spcPct val="100000"/>
              </a:lnSpc>
            </a:pPr>
            <a:r>
              <a:rPr lang="en-US" sz="1200" smtClean="0"/>
              <a:t>Unveil an enticing 'Paper Products Bundle' promotion, offering customers discounted rates when they choose to purchase paper towels, toilet paper, and tissues together</a:t>
            </a:r>
          </a:p>
          <a:p>
            <a:pPr>
              <a:lnSpc>
                <a:spcPct val="100000"/>
              </a:lnSpc>
            </a:pPr>
            <a:r>
              <a:rPr lang="en-US" sz="1200" smtClean="0"/>
              <a:t>These bundled discounts and enticing combos are poised to drive higher sales by delivering enhanced value to customers while fostering increased item purchasing. Promotional efforts, including in-store signage, advertising, and social media campaigns, are pivotal in effectively communicating these offers, ensuring widespread customer awareness and engagement</a:t>
            </a:r>
            <a:endParaRPr lang="en-US" sz="1100" smtClean="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9155" name="Title 1"/>
          <p:cNvSpPr>
            <a:spLocks noGrp="1"/>
          </p:cNvSpPr>
          <p:nvPr>
            <p:ph type="title"/>
          </p:nvPr>
        </p:nvSpPr>
        <p:spPr>
          <a:xfrm>
            <a:off x="612775" y="1079500"/>
            <a:ext cx="6269038" cy="1535113"/>
          </a:xfrm>
        </p:spPr>
        <p:txBody>
          <a:bodyPr anchor="b"/>
          <a:lstStyle/>
          <a:p>
            <a:pPr algn="ctr"/>
            <a:r>
              <a:rPr lang="en-US" sz="5200" u="sng" smtClean="0"/>
              <a:t>Summary</a:t>
            </a:r>
          </a:p>
        </p:txBody>
      </p:sp>
      <p:sp>
        <p:nvSpPr>
          <p:cNvPr id="20" name="Rectangle 19">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853281" y="364332"/>
            <a:ext cx="73025" cy="547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2" name="Rectangle 21">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619125" y="2935288"/>
            <a:ext cx="6216650"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49158" name="Content Placeholder 2"/>
          <p:cNvSpPr>
            <a:spLocks noGrp="1"/>
          </p:cNvSpPr>
          <p:nvPr>
            <p:ph idx="1"/>
          </p:nvPr>
        </p:nvSpPr>
        <p:spPr>
          <a:xfrm>
            <a:off x="0" y="3070225"/>
            <a:ext cx="7589838" cy="3787775"/>
          </a:xfrm>
        </p:spPr>
        <p:txBody>
          <a:bodyPr/>
          <a:lstStyle/>
          <a:p>
            <a:pPr>
              <a:lnSpc>
                <a:spcPct val="100000"/>
              </a:lnSpc>
            </a:pPr>
            <a:r>
              <a:rPr lang="en-US" sz="1200" smtClean="0"/>
              <a:t>The analysis has successfully pinpointed products frequently purchased together by customers, thereby furnishing the store with insights to strategically optimize product placement and tailor promotions for maximum effectiveness.</a:t>
            </a:r>
          </a:p>
          <a:p>
            <a:pPr>
              <a:lnSpc>
                <a:spcPct val="100000"/>
              </a:lnSpc>
            </a:pPr>
            <a:r>
              <a:rPr lang="en-US" sz="1200" smtClean="0"/>
              <a:t>Yogurt, poultry, aluminum foil, cheeses, cereals, and dinner rolls emerge as some of the prominently frequented products in customer purchases.</a:t>
            </a:r>
          </a:p>
          <a:p>
            <a:pPr>
              <a:lnSpc>
                <a:spcPct val="100000"/>
              </a:lnSpc>
            </a:pPr>
            <a:r>
              <a:rPr lang="en-US" sz="1200" smtClean="0"/>
              <a:t>Some product associations are intriguingly unexpected, including poultry's correlation with dishwashing liquid/detergent, laundry detergent, and mixes.</a:t>
            </a:r>
          </a:p>
          <a:p>
            <a:pPr>
              <a:lnSpc>
                <a:spcPct val="100000"/>
              </a:lnSpc>
            </a:pPr>
            <a:r>
              <a:rPr lang="en-US" sz="1200" smtClean="0"/>
              <a:t>The analysis indicates that implementing discounts or enticing combos, like 'buy two get one free,' on specific products, holds the potential to motivate customers to make larger purchases.</a:t>
            </a:r>
          </a:p>
          <a:p>
            <a:pPr>
              <a:lnSpc>
                <a:spcPct val="100000"/>
              </a:lnSpc>
            </a:pPr>
            <a:r>
              <a:rPr lang="en-US" sz="1200" smtClean="0"/>
              <a:t>Additionally, the store could contemplate arranging complementary products in close proximity, fostering a higher likelihood of customers making supplementary purchases.</a:t>
            </a:r>
          </a:p>
          <a:p>
            <a:pPr>
              <a:lnSpc>
                <a:spcPct val="100000"/>
              </a:lnSpc>
            </a:pPr>
            <a:r>
              <a:rPr lang="en-US" sz="1200" smtClean="0"/>
              <a:t>In summary, the market basket analysis serves as a valuable tool for the store to gain deeper insights into customer behavior and preferences, enabling informed choices pertaining to product placement and promotional strategies.</a:t>
            </a:r>
          </a:p>
        </p:txBody>
      </p:sp>
      <p:pic>
        <p:nvPicPr>
          <p:cNvPr id="49159" name="Picture 4" descr="Fruits and vegetables in bags"/>
          <p:cNvPicPr>
            <a:picLocks noChangeAspect="1"/>
          </p:cNvPicPr>
          <p:nvPr/>
        </p:nvPicPr>
        <p:blipFill>
          <a:blip r:embed="rId2" cstate="print"/>
          <a:srcRect l="41013" r="15109" b="-2"/>
          <a:stretch>
            <a:fillRect/>
          </a:stretch>
        </p:blipFill>
        <p:spPr bwMode="auto">
          <a:xfrm>
            <a:off x="7683500" y="0"/>
            <a:ext cx="4508500" cy="68580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858044" y="346869"/>
            <a:ext cx="146050" cy="703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10" name="Rectangle 9">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flipV="1">
            <a:off x="579438" y="4500563"/>
            <a:ext cx="11033125"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12" name="Rectangle 11">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ectangle 13">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204788" y="1122363"/>
            <a:ext cx="6122987" cy="3203575"/>
          </a:xfrm>
        </p:spPr>
        <p:txBody>
          <a:bodyPr anchor="b"/>
          <a:lstStyle/>
          <a:p>
            <a:pPr>
              <a:lnSpc>
                <a:spcPct val="100000"/>
              </a:lnSpc>
              <a:buFontTx/>
              <a:buChar char="•"/>
            </a:pPr>
            <a:r>
              <a:rPr lang="en-US" sz="4800" b="0" u="sng" smtClean="0">
                <a:solidFill>
                  <a:schemeClr val="bg1"/>
                </a:solidFill>
              </a:rPr>
              <a:t>01</a:t>
            </a:r>
            <a:r>
              <a:rPr lang="en-US" sz="4000" b="0" u="sng" smtClean="0">
                <a:solidFill>
                  <a:schemeClr val="bg1"/>
                </a:solidFill>
              </a:rPr>
              <a:t> </a:t>
            </a:r>
            <a:br>
              <a:rPr lang="en-US" sz="4000" b="0" u="sng" smtClean="0">
                <a:solidFill>
                  <a:schemeClr val="bg1"/>
                </a:solidFill>
              </a:rPr>
            </a:br>
            <a:r>
              <a:rPr lang="en-US" sz="4800" b="0" u="sng" smtClean="0">
                <a:solidFill>
                  <a:schemeClr val="bg1"/>
                </a:solidFill>
              </a:rPr>
              <a:t>Executive Summary </a:t>
            </a:r>
            <a:br>
              <a:rPr lang="en-US" sz="4800" b="0" u="sng" smtClean="0">
                <a:solidFill>
                  <a:schemeClr val="bg1"/>
                </a:solidFill>
              </a:rPr>
            </a:br>
            <a:r>
              <a:rPr lang="en-US" sz="2400" b="0" smtClean="0">
                <a:solidFill>
                  <a:schemeClr val="bg1"/>
                </a:solidFill>
              </a:rPr>
              <a:t>Problem statement</a:t>
            </a:r>
            <a:br>
              <a:rPr lang="en-US" sz="2400" b="0" smtClean="0">
                <a:solidFill>
                  <a:schemeClr val="bg1"/>
                </a:solidFill>
              </a:rPr>
            </a:br>
            <a:r>
              <a:rPr lang="en-US" sz="2400" b="0" smtClean="0">
                <a:solidFill>
                  <a:schemeClr val="bg1"/>
                </a:solidFill>
              </a:rPr>
              <a:t>Executive Summary &amp; Data  Dictionary</a:t>
            </a:r>
            <a:br>
              <a:rPr lang="en-US" sz="2400" b="0" smtClean="0">
                <a:solidFill>
                  <a:schemeClr val="bg1"/>
                </a:solidFill>
              </a:rPr>
            </a:br>
            <a:r>
              <a:rPr lang="en-US" sz="2400" b="0" smtClean="0">
                <a:solidFill>
                  <a:schemeClr val="bg1"/>
                </a:solidFill>
              </a:rPr>
              <a:t>Assumptions about data</a:t>
            </a:r>
            <a:endParaRPr lang="en-US" sz="1800" b="0" smtClean="0">
              <a:solidFill>
                <a:schemeClr val="bg1"/>
              </a:solidFill>
            </a:endParaRPr>
          </a:p>
        </p:txBody>
      </p:sp>
      <p:sp>
        <p:nvSpPr>
          <p:cNvPr id="16" name="Rectangle 15">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760413" y="346075"/>
            <a:ext cx="146050" cy="70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18" name="Rectangle 17">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481013" y="4546600"/>
            <a:ext cx="3978275" cy="19050"/>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858044" y="346869"/>
            <a:ext cx="146050" cy="703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10" name="Rectangle 9">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flipV="1">
            <a:off x="579438" y="4500563"/>
            <a:ext cx="11033125"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useBgFill="1">
        <p:nvSpPr>
          <p:cNvPr id="12" name="Rectangle 11">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50181" name="Picture 3"/>
          <p:cNvPicPr>
            <a:picLocks noChangeAspect="1"/>
          </p:cNvPicPr>
          <p:nvPr/>
        </p:nvPicPr>
        <p:blipFill>
          <a:blip r:embed="rId2" cstate="print"/>
          <a:srcRect t="5608" r="-2" b="4391"/>
          <a:stretch>
            <a:fillRect/>
          </a:stretch>
        </p:blipFill>
        <p:spPr bwMode="auto">
          <a:xfrm>
            <a:off x="0" y="0"/>
            <a:ext cx="12192000" cy="6858000"/>
          </a:xfrm>
          <a:prstGeom prst="rect">
            <a:avLst/>
          </a:prstGeom>
          <a:noFill/>
          <a:ln w="9525">
            <a:noFill/>
            <a:miter lim="800000"/>
            <a:headEnd/>
            <a:tailEnd/>
          </a:ln>
        </p:spPr>
      </p:pic>
      <p:sp>
        <p:nvSpPr>
          <p:cNvPr id="14" name="Rectangle 13">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477838" y="1122363"/>
            <a:ext cx="4022725" cy="3203575"/>
          </a:xfrm>
        </p:spPr>
        <p:txBody>
          <a:bodyPr anchor="b"/>
          <a:lstStyle/>
          <a:p>
            <a:r>
              <a:rPr lang="en-US" sz="4800" u="sng" smtClean="0">
                <a:solidFill>
                  <a:schemeClr val="bg1"/>
                </a:solidFill>
              </a:rPr>
              <a:t>Thank You</a:t>
            </a:r>
          </a:p>
        </p:txBody>
      </p:sp>
      <p:sp>
        <p:nvSpPr>
          <p:cNvPr id="16" name="Rectangle 15">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760413" y="346075"/>
            <a:ext cx="146050" cy="70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18" name="Rectangle 17">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481013" y="4546600"/>
            <a:ext cx="3978275" cy="19050"/>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339" name="Title 1"/>
          <p:cNvSpPr>
            <a:spLocks noGrp="1"/>
          </p:cNvSpPr>
          <p:nvPr>
            <p:ph type="title"/>
          </p:nvPr>
        </p:nvSpPr>
        <p:spPr>
          <a:xfrm>
            <a:off x="411163" y="987425"/>
            <a:ext cx="4486275" cy="1089025"/>
          </a:xfrm>
        </p:spPr>
        <p:txBody>
          <a:bodyPr anchor="b"/>
          <a:lstStyle/>
          <a:p>
            <a:r>
              <a:rPr lang="en-US" sz="3400" u="sng" smtClean="0"/>
              <a:t>Problem Statement</a:t>
            </a:r>
          </a:p>
        </p:txBody>
      </p:sp>
      <p:sp>
        <p:nvSpPr>
          <p:cNvPr id="20" name="Rectangle 19">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649288" y="387350"/>
            <a:ext cx="73025" cy="5492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2" name="Rectangle 21">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411163" y="2286000"/>
            <a:ext cx="4389437"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14342" name="Content Placeholder 2"/>
          <p:cNvSpPr>
            <a:spLocks noGrp="1"/>
          </p:cNvSpPr>
          <p:nvPr>
            <p:ph idx="1"/>
          </p:nvPr>
        </p:nvSpPr>
        <p:spPr>
          <a:xfrm>
            <a:off x="411163" y="2687638"/>
            <a:ext cx="4498975" cy="3584575"/>
          </a:xfrm>
        </p:spPr>
        <p:txBody>
          <a:bodyPr/>
          <a:lstStyle/>
          <a:p>
            <a:pPr marL="0" indent="0">
              <a:buFont typeface="Arial" pitchFamily="34" charset="0"/>
              <a:buNone/>
            </a:pPr>
            <a:r>
              <a:rPr lang="en-US" sz="1800" smtClean="0"/>
              <a:t>A grocery store shared the transactional data with you. Your job is to conduct a thorough analysis of Point of Sale (POS) data, identify the most commonly occurring sets of items in the customer orders, and provide recommendations through which a grocery store can increase its revenue by popular combo offers &amp; discounts for customers.</a:t>
            </a:r>
            <a:endParaRPr lang="en-US" sz="1700" smtClean="0"/>
          </a:p>
        </p:txBody>
      </p:sp>
      <p:pic>
        <p:nvPicPr>
          <p:cNvPr id="5" name="Picture 4" descr="Fruits and vegetables in bags">
            <a:extLst>
              <a:ext uri="{FF2B5EF4-FFF2-40B4-BE49-F238E27FC236}"/>
            </a:extLst>
          </p:cNvPr>
          <p:cNvPicPr>
            <a:picLocks noChangeAspect="1"/>
          </p:cNvPicPr>
          <p:nvPr/>
        </p:nvPicPr>
        <p:blipFill rotWithShape="1">
          <a:blip r:embed="rId2" cstate="print"/>
          <a:srcRect l="29450" r="3546" b="-1"/>
          <a:stretch/>
        </p:blipFill>
        <p:spPr>
          <a:xfrm>
            <a:off x="5308600" y="0"/>
            <a:ext cx="6883400" cy="685800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a:extLst>
              <a:ext uri="{FF2B5EF4-FFF2-40B4-BE49-F238E27FC236}"/>
            </a:extLst>
          </p:cNvPr>
          <p:cNvSpPr>
            <a:spLocks noGrp="1"/>
          </p:cNvSpPr>
          <p:nvPr>
            <p:ph type="title"/>
          </p:nvPr>
        </p:nvSpPr>
        <p:spPr>
          <a:xfrm>
            <a:off x="4937125" y="1076325"/>
            <a:ext cx="6718300" cy="1535113"/>
          </a:xfrm>
        </p:spPr>
        <p:txBody>
          <a:bodyPr rtlCol="0" anchor="b"/>
          <a:lstStyle/>
          <a:p>
            <a:pPr fontAlgn="auto">
              <a:spcAft>
                <a:spcPts val="0"/>
              </a:spcAft>
              <a:defRPr/>
            </a:pPr>
            <a:r>
              <a:rPr lang="en-US" sz="5200" dirty="0">
                <a:ea typeface="+mj-lt"/>
                <a:cs typeface="+mj-lt"/>
              </a:rPr>
              <a:t>Executive Summary:</a:t>
            </a:r>
            <a:endParaRPr lang="en-US" sz="5200" dirty="0"/>
          </a:p>
        </p:txBody>
      </p:sp>
      <p:sp>
        <p:nvSpPr>
          <p:cNvPr id="11" name="!!accent">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5318125" y="363538"/>
            <a:ext cx="73025" cy="5492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13" name="Rectangle 12">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5099050" y="2935288"/>
            <a:ext cx="6218238"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3" name="Content Placeholder 2">
            <a:extLst>
              <a:ext uri="{FF2B5EF4-FFF2-40B4-BE49-F238E27FC236}"/>
            </a:extLst>
          </p:cNvPr>
          <p:cNvSpPr>
            <a:spLocks noGrp="1"/>
          </p:cNvSpPr>
          <p:nvPr>
            <p:ph idx="1"/>
          </p:nvPr>
        </p:nvSpPr>
        <p:spPr>
          <a:xfrm>
            <a:off x="4735513" y="3063875"/>
            <a:ext cx="7135812" cy="3516313"/>
          </a:xfrm>
        </p:spPr>
        <p:txBody>
          <a:bodyPr rtlCol="0">
            <a:normAutofit/>
          </a:bodyPr>
          <a:lstStyle/>
          <a:p>
            <a:pPr fontAlgn="auto">
              <a:lnSpc>
                <a:spcPct val="100000"/>
              </a:lnSpc>
              <a:spcAft>
                <a:spcPts val="0"/>
              </a:spcAft>
              <a:defRPr/>
            </a:pPr>
            <a:r>
              <a:rPr lang="en-US" sz="1200" b="1" dirty="0">
                <a:ea typeface="+mn-lt"/>
                <a:cs typeface="+mn-lt"/>
              </a:rPr>
              <a:t>Data:</a:t>
            </a:r>
            <a:r>
              <a:rPr lang="en-US" sz="1200" dirty="0">
                <a:ea typeface="+mn-lt"/>
                <a:cs typeface="+mn-lt"/>
              </a:rPr>
              <a:t>  from 01-01-2018 to  26-02-2020</a:t>
            </a:r>
          </a:p>
          <a:p>
            <a:pPr fontAlgn="auto">
              <a:lnSpc>
                <a:spcPct val="100000"/>
              </a:lnSpc>
              <a:spcAft>
                <a:spcPts val="0"/>
              </a:spcAft>
              <a:buFont typeface="Arial,Sans-Serif" panose="020B0604020202020204" pitchFamily="34" charset="0"/>
              <a:buChar char="•"/>
              <a:defRPr/>
            </a:pPr>
            <a:r>
              <a:rPr lang="en-US" sz="1200" b="1" dirty="0">
                <a:ea typeface="+mn-lt"/>
                <a:cs typeface="+mn-lt"/>
              </a:rPr>
              <a:t>Objective:</a:t>
            </a:r>
            <a:r>
              <a:rPr lang="en-US" sz="1200" dirty="0">
                <a:ea typeface="+mn-lt"/>
                <a:cs typeface="+mn-lt"/>
              </a:rPr>
              <a:t> </a:t>
            </a:r>
            <a:r>
              <a:rPr lang="en-US" sz="1200" dirty="0" smtClean="0"/>
              <a:t> This project involves analyzing Point of Sale (POS) Data to suggest effective combo offers and discounts, enabling a grocery store to elevate revenue by catering to customer preferences and driving sales.</a:t>
            </a:r>
            <a:endParaRPr lang="en-US" sz="1200" dirty="0">
              <a:ea typeface="+mn-lt"/>
              <a:cs typeface="+mn-lt"/>
            </a:endParaRPr>
          </a:p>
          <a:p>
            <a:pPr fontAlgn="auto">
              <a:lnSpc>
                <a:spcPct val="100000"/>
              </a:lnSpc>
              <a:spcAft>
                <a:spcPts val="0"/>
              </a:spcAft>
              <a:buFont typeface="Arial,Sans-Serif" panose="020B0604020202020204" pitchFamily="34" charset="0"/>
              <a:buChar char="•"/>
              <a:defRPr/>
            </a:pPr>
            <a:r>
              <a:rPr lang="en-US" sz="1200" b="1" dirty="0">
                <a:ea typeface="+mn-lt"/>
                <a:cs typeface="+mn-lt"/>
              </a:rPr>
              <a:t>Dataset: </a:t>
            </a:r>
            <a:r>
              <a:rPr lang="en-US" sz="1200" dirty="0">
                <a:latin typeface="Consolas"/>
                <a:ea typeface="+mn-lt"/>
                <a:cs typeface="+mn-lt"/>
              </a:rPr>
              <a:t>20641 Rows, 3 columns</a:t>
            </a:r>
            <a:r>
              <a:rPr lang="en-US" sz="1200" dirty="0">
                <a:ea typeface="+mn-lt"/>
                <a:cs typeface="+mn-lt"/>
              </a:rPr>
              <a:t>,</a:t>
            </a:r>
          </a:p>
          <a:p>
            <a:pPr fontAlgn="auto">
              <a:lnSpc>
                <a:spcPct val="100000"/>
              </a:lnSpc>
              <a:spcAft>
                <a:spcPts val="0"/>
              </a:spcAft>
              <a:buFont typeface="Arial,Sans-Serif" panose="020B0604020202020204" pitchFamily="34" charset="0"/>
              <a:buChar char="•"/>
              <a:defRPr/>
            </a:pPr>
            <a:r>
              <a:rPr lang="en-US" sz="1200" b="1" dirty="0">
                <a:ea typeface="+mn-lt"/>
                <a:cs typeface="+mn-lt"/>
              </a:rPr>
              <a:t>Missing values : </a:t>
            </a:r>
            <a:r>
              <a:rPr lang="en-US" sz="1200" dirty="0">
                <a:ea typeface="+mn-lt"/>
                <a:cs typeface="+mn-lt"/>
              </a:rPr>
              <a:t>None</a:t>
            </a:r>
          </a:p>
          <a:p>
            <a:pPr fontAlgn="auto">
              <a:lnSpc>
                <a:spcPct val="100000"/>
              </a:lnSpc>
              <a:spcAft>
                <a:spcPts val="0"/>
              </a:spcAft>
              <a:buFont typeface="Arial,Sans-Serif" panose="020B0604020202020204" pitchFamily="34" charset="0"/>
              <a:buChar char="•"/>
              <a:defRPr/>
            </a:pPr>
            <a:r>
              <a:rPr lang="en-US" sz="1200" b="1" dirty="0">
                <a:ea typeface="+mn-lt"/>
                <a:cs typeface="+mn-lt"/>
              </a:rPr>
              <a:t>Duplicate values: </a:t>
            </a:r>
            <a:r>
              <a:rPr lang="en-US" sz="1200" dirty="0">
                <a:latin typeface="Consolas"/>
                <a:ea typeface="+mn-lt"/>
                <a:cs typeface="+mn-lt"/>
              </a:rPr>
              <a:t>4730 </a:t>
            </a:r>
            <a:endParaRPr lang="en-US" sz="1200" dirty="0"/>
          </a:p>
          <a:p>
            <a:pPr fontAlgn="auto">
              <a:lnSpc>
                <a:spcPct val="100000"/>
              </a:lnSpc>
              <a:spcAft>
                <a:spcPts val="0"/>
              </a:spcAft>
              <a:buFont typeface="Arial,Sans-Serif" panose="020B0604020202020204" pitchFamily="34" charset="0"/>
              <a:buChar char="•"/>
              <a:defRPr/>
            </a:pPr>
            <a:r>
              <a:rPr lang="en-US" sz="1200" dirty="0" smtClean="0"/>
              <a:t>Through exploratory analysis and insights, a comprehensive comprehension of the data is achieved, illuminating pivotal sales trends and patterns</a:t>
            </a:r>
            <a:r>
              <a:rPr lang="en-US" sz="1200" dirty="0" smtClean="0">
                <a:ea typeface="+mn-lt"/>
                <a:cs typeface="+mn-lt"/>
              </a:rPr>
              <a:t>.</a:t>
            </a:r>
            <a:endParaRPr lang="en-US" sz="1200" dirty="0">
              <a:ea typeface="+mn-lt"/>
              <a:cs typeface="+mn-lt"/>
            </a:endParaRPr>
          </a:p>
          <a:p>
            <a:pPr fontAlgn="auto">
              <a:lnSpc>
                <a:spcPct val="100000"/>
              </a:lnSpc>
              <a:spcAft>
                <a:spcPts val="0"/>
              </a:spcAft>
              <a:buFont typeface="Arial,Sans-Serif" panose="020B0604020202020204" pitchFamily="34" charset="0"/>
              <a:buChar char="•"/>
              <a:defRPr/>
            </a:pPr>
            <a:r>
              <a:rPr lang="en-US" sz="1200" b="1" dirty="0">
                <a:ea typeface="+mn-lt"/>
                <a:cs typeface="+mn-lt"/>
              </a:rPr>
              <a:t>Market Basket Analysis </a:t>
            </a:r>
            <a:r>
              <a:rPr lang="en-US" sz="1200" b="1" dirty="0" smtClean="0">
                <a:ea typeface="+mn-lt"/>
                <a:cs typeface="+mn-lt"/>
              </a:rPr>
              <a:t>:</a:t>
            </a:r>
            <a:r>
              <a:rPr lang="en-US" sz="1200" dirty="0" smtClean="0"/>
              <a:t>Conducting </a:t>
            </a:r>
            <a:r>
              <a:rPr lang="en-US" sz="1200" dirty="0" smtClean="0"/>
              <a:t>Market Basket Analysis with association rules unveiled product relationships within customer purchases.</a:t>
            </a:r>
            <a:r>
              <a:rPr lang="en-US" sz="1200" dirty="0" smtClean="0">
                <a:ea typeface="+mn-lt"/>
                <a:cs typeface="+mn-lt"/>
              </a:rPr>
              <a:t>.</a:t>
            </a:r>
            <a:r>
              <a:rPr lang="en-US" sz="1200" dirty="0">
                <a:ea typeface="+mn-lt"/>
                <a:cs typeface="+mn-lt"/>
              </a:rPr>
              <a:t> </a:t>
            </a:r>
          </a:p>
          <a:p>
            <a:pPr fontAlgn="auto">
              <a:lnSpc>
                <a:spcPct val="100000"/>
              </a:lnSpc>
              <a:spcAft>
                <a:spcPts val="0"/>
              </a:spcAft>
              <a:buFont typeface="Arial,Sans-Serif" panose="020B0604020202020204" pitchFamily="34" charset="0"/>
              <a:buChar char="•"/>
              <a:defRPr/>
            </a:pPr>
            <a:r>
              <a:rPr lang="en-US" sz="1200" dirty="0" smtClean="0"/>
              <a:t>The analysis revealed frequently co-purchased products, providing insights for crafting attractive customer offers.</a:t>
            </a:r>
            <a:endParaRPr lang="en-US" sz="900" dirty="0"/>
          </a:p>
          <a:p>
            <a:pPr fontAlgn="auto">
              <a:lnSpc>
                <a:spcPct val="100000"/>
              </a:lnSpc>
              <a:spcAft>
                <a:spcPts val="0"/>
              </a:spcAft>
              <a:defRPr/>
            </a:pPr>
            <a:endParaRPr lang="en-US" sz="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8">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387" name="Title 1"/>
          <p:cNvSpPr>
            <a:spLocks noGrp="1"/>
          </p:cNvSpPr>
          <p:nvPr>
            <p:ph type="title"/>
          </p:nvPr>
        </p:nvSpPr>
        <p:spPr>
          <a:xfrm>
            <a:off x="612775" y="1079500"/>
            <a:ext cx="6269038" cy="1535113"/>
          </a:xfrm>
        </p:spPr>
        <p:txBody>
          <a:bodyPr anchor="b"/>
          <a:lstStyle/>
          <a:p>
            <a:r>
              <a:rPr lang="en-US" sz="5200" smtClean="0"/>
              <a:t>Data Dictionary</a:t>
            </a:r>
          </a:p>
        </p:txBody>
      </p:sp>
      <p:sp>
        <p:nvSpPr>
          <p:cNvPr id="8" name="Rectangle 10">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853281" y="364332"/>
            <a:ext cx="73025" cy="547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10" name="Rectangle 12">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619125" y="2935288"/>
            <a:ext cx="6216650"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graphicFrame>
        <p:nvGraphicFramePr>
          <p:cNvPr id="64" name="Content Placeholder 2">
            <a:extLst>
              <a:ext uri="{FF2B5EF4-FFF2-40B4-BE49-F238E27FC236}"/>
            </a:extLst>
          </p:cNvPr>
          <p:cNvGraphicFramePr>
            <a:graphicFrameLocks noGrp="1"/>
          </p:cNvGraphicFramePr>
          <p:nvPr/>
        </p:nvGraphicFramePr>
        <p:xfrm>
          <a:off x="688388" y="3264580"/>
          <a:ext cx="5717243" cy="3069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411" name="Title 1"/>
          <p:cNvSpPr>
            <a:spLocks noGrp="1"/>
          </p:cNvSpPr>
          <p:nvPr>
            <p:ph type="title"/>
          </p:nvPr>
        </p:nvSpPr>
        <p:spPr>
          <a:xfrm>
            <a:off x="612775" y="1698625"/>
            <a:ext cx="6269038" cy="900113"/>
          </a:xfrm>
        </p:spPr>
        <p:txBody>
          <a:bodyPr anchor="b"/>
          <a:lstStyle/>
          <a:p>
            <a:r>
              <a:rPr lang="en-US" sz="5200" u="sng" smtClean="0"/>
              <a:t>Duplicate Values:</a:t>
            </a:r>
          </a:p>
        </p:txBody>
      </p:sp>
      <p:sp>
        <p:nvSpPr>
          <p:cNvPr id="23" name="Rectangle 22">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853281" y="364332"/>
            <a:ext cx="73025" cy="547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25" name="Rectangle 24">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619125" y="2935288"/>
            <a:ext cx="6216650"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6" name="Content Placeholder 5">
            <a:extLst>
              <a:ext uri="{FF2B5EF4-FFF2-40B4-BE49-F238E27FC236}"/>
            </a:extLst>
          </p:cNvPr>
          <p:cNvSpPr>
            <a:spLocks noGrp="1"/>
          </p:cNvSpPr>
          <p:nvPr>
            <p:ph idx="1"/>
          </p:nvPr>
        </p:nvSpPr>
        <p:spPr>
          <a:xfrm>
            <a:off x="615950" y="3357563"/>
            <a:ext cx="6269038" cy="2824162"/>
          </a:xfrm>
        </p:spPr>
        <p:txBody>
          <a:bodyPr rtlCol="0">
            <a:normAutofit/>
          </a:bodyPr>
          <a:lstStyle/>
          <a:p>
            <a:pPr fontAlgn="auto">
              <a:lnSpc>
                <a:spcPct val="100000"/>
              </a:lnSpc>
              <a:spcAft>
                <a:spcPts val="0"/>
              </a:spcAft>
              <a:defRPr/>
            </a:pPr>
            <a:r>
              <a:rPr lang="en-US" sz="1200" dirty="0" smtClean="0"/>
              <a:t>Removing duplicate rows is common for enhanced analysis, but considering shared purchases with customer IDs, retaining duplicates in this dataset ensures vital insights remain unaltered.</a:t>
            </a:r>
            <a:endParaRPr lang="en-US" sz="1200" dirty="0" smtClean="0">
              <a:ea typeface="+mn-lt"/>
              <a:cs typeface="+mn-lt"/>
            </a:endParaRPr>
          </a:p>
          <a:p>
            <a:pPr fontAlgn="auto">
              <a:lnSpc>
                <a:spcPct val="100000"/>
              </a:lnSpc>
              <a:spcAft>
                <a:spcPts val="0"/>
              </a:spcAft>
              <a:defRPr/>
            </a:pPr>
            <a:r>
              <a:rPr lang="en-US" sz="1200" dirty="0" smtClean="0"/>
              <a:t>Due to the absence of unique identifiers, removing duplicate rows may be unsuitable in this case.</a:t>
            </a:r>
          </a:p>
          <a:p>
            <a:pPr fontAlgn="auto">
              <a:lnSpc>
                <a:spcPct val="100000"/>
              </a:lnSpc>
              <a:spcAft>
                <a:spcPts val="0"/>
              </a:spcAft>
              <a:defRPr/>
            </a:pPr>
            <a:r>
              <a:rPr lang="en-US" sz="1200" dirty="0" smtClean="0"/>
              <a:t>Considering the dataset's structure where rows contain dates, customer IDs, and purchased products – even when the same product is acquired by multiple customers on the same day – dropping duplicates could lead to valuable data loss</a:t>
            </a:r>
            <a:r>
              <a:rPr lang="en-US" sz="1200" dirty="0" smtClean="0">
                <a:ea typeface="+mn-lt"/>
                <a:cs typeface="+mn-lt"/>
              </a:rPr>
              <a:t>. </a:t>
            </a:r>
            <a:endParaRPr lang="en-US" sz="1200" dirty="0">
              <a:ea typeface="+mn-lt"/>
              <a:cs typeface="+mn-lt"/>
            </a:endParaRPr>
          </a:p>
          <a:p>
            <a:pPr fontAlgn="auto">
              <a:lnSpc>
                <a:spcPct val="100000"/>
              </a:lnSpc>
              <a:spcAft>
                <a:spcPts val="0"/>
              </a:spcAft>
              <a:defRPr/>
            </a:pPr>
            <a:r>
              <a:rPr lang="en-US" sz="1200" dirty="0" smtClean="0"/>
              <a:t>Hence, eliminating duplicate rows might inadvertently result in the loss of meaningful information from the dataset</a:t>
            </a:r>
            <a:r>
              <a:rPr lang="en-US" sz="1200" dirty="0" smtClean="0">
                <a:ea typeface="+mn-lt"/>
                <a:cs typeface="+mn-lt"/>
              </a:rPr>
              <a:t>.</a:t>
            </a:r>
            <a:endParaRPr lang="en-US" sz="1200" dirty="0">
              <a:ea typeface="+mn-lt"/>
              <a:cs typeface="+mn-lt"/>
            </a:endParaRPr>
          </a:p>
          <a:p>
            <a:pPr fontAlgn="auto">
              <a:lnSpc>
                <a:spcPct val="100000"/>
              </a:lnSpc>
              <a:spcAft>
                <a:spcPts val="0"/>
              </a:spcAft>
              <a:defRPr/>
            </a:pPr>
            <a:r>
              <a:rPr lang="en-US" sz="1200" dirty="0" smtClean="0"/>
              <a:t>Consequently, duplicate values persist without alteration within the dataset.</a:t>
            </a:r>
            <a:endParaRPr lang="en-US" sz="1200" dirty="0"/>
          </a:p>
        </p:txBody>
      </p:sp>
      <p:pic>
        <p:nvPicPr>
          <p:cNvPr id="17415" name="Picture 7" descr="Digital financial graph"/>
          <p:cNvPicPr>
            <a:picLocks noChangeAspect="1"/>
          </p:cNvPicPr>
          <p:nvPr/>
        </p:nvPicPr>
        <p:blipFill>
          <a:blip r:embed="rId2" cstate="print"/>
          <a:srcRect l="36266" r="26759"/>
          <a:stretch>
            <a:fillRect/>
          </a:stretch>
        </p:blipFill>
        <p:spPr bwMode="auto">
          <a:xfrm>
            <a:off x="7683500" y="0"/>
            <a:ext cx="4508500" cy="68580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a:extLst>
              <a:ext uri="{FF2B5EF4-FFF2-40B4-BE49-F238E27FC236}"/>
            </a:extLst>
          </p:cNvPr>
          <p:cNvSpPr>
            <a:spLocks noGrp="1"/>
          </p:cNvSpPr>
          <p:nvPr>
            <p:ph type="title"/>
          </p:nvPr>
        </p:nvSpPr>
        <p:spPr>
          <a:xfrm>
            <a:off x="612775" y="1079500"/>
            <a:ext cx="6269038" cy="1535113"/>
          </a:xfrm>
        </p:spPr>
        <p:txBody>
          <a:bodyPr rtlCol="0" anchor="b"/>
          <a:lstStyle/>
          <a:p>
            <a:pPr fontAlgn="auto">
              <a:spcAft>
                <a:spcPts val="0"/>
              </a:spcAft>
              <a:defRPr/>
            </a:pPr>
            <a:r>
              <a:rPr lang="en-US" sz="5200" u="sng" dirty="0">
                <a:ea typeface="+mj-lt"/>
                <a:cs typeface="+mj-lt"/>
              </a:rPr>
              <a:t>Assumptions</a:t>
            </a:r>
            <a:r>
              <a:rPr lang="en-US" sz="5200" dirty="0">
                <a:ea typeface="+mj-lt"/>
                <a:cs typeface="+mj-lt"/>
              </a:rPr>
              <a:t>:</a:t>
            </a:r>
            <a:endParaRPr lang="en-US" sz="5200" dirty="0"/>
          </a:p>
        </p:txBody>
      </p:sp>
      <p:sp>
        <p:nvSpPr>
          <p:cNvPr id="11" name="Rectangle 10">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rot="5400000">
            <a:off x="853281" y="364332"/>
            <a:ext cx="73025" cy="547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13" name="Rectangle 12">
            <a:extLst>
              <a:ext uri="{FF2B5EF4-FFF2-40B4-BE49-F238E27FC236}"/>
              <a:ext uri="{C183D7F6-B498-43B3-948B-1728B52AA6E4}"/>
            </a:extLst>
          </p:cNvPr>
          <p:cNvSpPr>
            <a:spLocks noGrp="1" noRot="1" noChangeAspect="1" noMove="1" noResize="1" noEditPoints="1" noAdjustHandles="1" noChangeArrowheads="1" noChangeShapeType="1" noTextEdit="1"/>
          </p:cNvSpPr>
          <p:nvPr/>
        </p:nvSpPr>
        <p:spPr>
          <a:xfrm>
            <a:off x="619125" y="2935288"/>
            <a:ext cx="6216650" cy="19050"/>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Calibri" panose="020F0502020204030204"/>
            </a:endParaRPr>
          </a:p>
        </p:txBody>
      </p:sp>
      <p:sp>
        <p:nvSpPr>
          <p:cNvPr id="3" name="Content Placeholder 2">
            <a:extLst>
              <a:ext uri="{FF2B5EF4-FFF2-40B4-BE49-F238E27FC236}"/>
            </a:extLst>
          </p:cNvPr>
          <p:cNvSpPr>
            <a:spLocks noGrp="1"/>
          </p:cNvSpPr>
          <p:nvPr>
            <p:ph idx="1"/>
          </p:nvPr>
        </p:nvSpPr>
        <p:spPr>
          <a:xfrm>
            <a:off x="615950" y="3355975"/>
            <a:ext cx="6269038" cy="2825750"/>
          </a:xfrm>
        </p:spPr>
        <p:txBody>
          <a:bodyPr rtlCol="0">
            <a:normAutofit/>
          </a:bodyPr>
          <a:lstStyle/>
          <a:p>
            <a:pPr fontAlgn="auto">
              <a:lnSpc>
                <a:spcPct val="100000"/>
              </a:lnSpc>
              <a:spcAft>
                <a:spcPts val="0"/>
              </a:spcAft>
              <a:defRPr/>
            </a:pPr>
            <a:r>
              <a:rPr lang="en-US" sz="1200" dirty="0" smtClean="0"/>
              <a:t>The dataset catalogues grocery store purchases on multiple </a:t>
            </a:r>
            <a:r>
              <a:rPr lang="en-US" sz="1200" dirty="0" err="1" smtClean="0"/>
              <a:t>dates</a:t>
            </a:r>
            <a:r>
              <a:rPr lang="en-US" sz="1200" dirty="0" err="1" smtClean="0">
                <a:ea typeface="+mn-lt"/>
                <a:cs typeface="+mn-lt"/>
              </a:rPr>
              <a:t>Each</a:t>
            </a:r>
            <a:r>
              <a:rPr lang="en-US" sz="1200" dirty="0" smtClean="0">
                <a:ea typeface="+mn-lt"/>
                <a:cs typeface="+mn-lt"/>
              </a:rPr>
              <a:t> </a:t>
            </a:r>
            <a:r>
              <a:rPr lang="en-US" sz="1200" dirty="0">
                <a:ea typeface="+mn-lt"/>
                <a:cs typeface="+mn-lt"/>
              </a:rPr>
              <a:t>entry in the data represents a single item purchased.</a:t>
            </a:r>
            <a:endParaRPr lang="en-US" sz="1200" dirty="0"/>
          </a:p>
          <a:p>
            <a:pPr fontAlgn="auto">
              <a:lnSpc>
                <a:spcPct val="100000"/>
              </a:lnSpc>
              <a:spcAft>
                <a:spcPts val="0"/>
              </a:spcAft>
              <a:defRPr/>
            </a:pPr>
            <a:r>
              <a:rPr lang="en-US" sz="1200" dirty="0" smtClean="0"/>
              <a:t>The initial column denotes the purchase date of each item .</a:t>
            </a:r>
          </a:p>
          <a:p>
            <a:pPr fontAlgn="auto">
              <a:lnSpc>
                <a:spcPct val="100000"/>
              </a:lnSpc>
              <a:spcAft>
                <a:spcPts val="0"/>
              </a:spcAft>
              <a:defRPr/>
            </a:pPr>
            <a:r>
              <a:rPr lang="en-US" sz="1200" dirty="0" smtClean="0"/>
              <a:t>The second column identifies the purchasing customer</a:t>
            </a:r>
            <a:r>
              <a:rPr lang="en-US" sz="1200" dirty="0" smtClean="0">
                <a:ea typeface="+mn-lt"/>
                <a:cs typeface="+mn-lt"/>
              </a:rPr>
              <a:t>.</a:t>
            </a:r>
            <a:endParaRPr lang="en-US" sz="1200" dirty="0" smtClean="0"/>
          </a:p>
          <a:p>
            <a:pPr fontAlgn="auto">
              <a:lnSpc>
                <a:spcPct val="100000"/>
              </a:lnSpc>
              <a:spcAft>
                <a:spcPts val="0"/>
              </a:spcAft>
              <a:defRPr/>
            </a:pPr>
            <a:r>
              <a:rPr lang="en-US" sz="1200" dirty="0" smtClean="0"/>
              <a:t>The third column indicates the purchased item</a:t>
            </a:r>
            <a:r>
              <a:rPr lang="en-US" sz="1200" dirty="0" smtClean="0">
                <a:ea typeface="+mn-lt"/>
                <a:cs typeface="+mn-lt"/>
              </a:rPr>
              <a:t>.</a:t>
            </a:r>
            <a:endParaRPr lang="en-US" sz="1200" dirty="0"/>
          </a:p>
          <a:p>
            <a:pPr fontAlgn="auto">
              <a:lnSpc>
                <a:spcPct val="100000"/>
              </a:lnSpc>
              <a:spcAft>
                <a:spcPts val="0"/>
              </a:spcAft>
              <a:defRPr/>
            </a:pPr>
            <a:r>
              <a:rPr lang="en-US" sz="1200" dirty="0" smtClean="0"/>
              <a:t>The dataset allows for multiple customers purchasing the same item on different dates</a:t>
            </a:r>
            <a:r>
              <a:rPr lang="en-US" sz="1200" dirty="0" smtClean="0">
                <a:ea typeface="+mn-lt"/>
                <a:cs typeface="+mn-lt"/>
              </a:rPr>
              <a:t>.</a:t>
            </a:r>
            <a:endParaRPr lang="en-US" sz="1200" dirty="0"/>
          </a:p>
          <a:p>
            <a:pPr fontAlgn="auto">
              <a:lnSpc>
                <a:spcPct val="100000"/>
              </a:lnSpc>
              <a:spcAft>
                <a:spcPts val="0"/>
              </a:spcAft>
              <a:defRPr/>
            </a:pPr>
            <a:r>
              <a:rPr lang="en-US" sz="1200" dirty="0" smtClean="0"/>
              <a:t>No data is available concerning the quantity or price of individual items.</a:t>
            </a:r>
          </a:p>
          <a:p>
            <a:pPr fontAlgn="auto">
              <a:lnSpc>
                <a:spcPct val="100000"/>
              </a:lnSpc>
              <a:spcAft>
                <a:spcPts val="0"/>
              </a:spcAft>
              <a:defRPr/>
            </a:pPr>
            <a:r>
              <a:rPr lang="en-US" sz="1200" dirty="0" smtClean="0"/>
              <a:t>Duplicated values have been retained without removal.</a:t>
            </a:r>
            <a:endParaRPr lang="en-US" sz="1200" dirty="0"/>
          </a:p>
        </p:txBody>
      </p:sp>
      <p:pic>
        <p:nvPicPr>
          <p:cNvPr id="18439" name="Picture 4" descr="Stock exchange numbers"/>
          <p:cNvPicPr>
            <a:picLocks noChangeAspect="1"/>
          </p:cNvPicPr>
          <p:nvPr/>
        </p:nvPicPr>
        <p:blipFill>
          <a:blip r:embed="rId2" cstate="print"/>
          <a:srcRect l="34618" r="21570" b="-3"/>
          <a:stretch>
            <a:fillRect/>
          </a:stretch>
        </p:blipFill>
        <p:spPr bwMode="auto">
          <a:xfrm>
            <a:off x="7683500" y="0"/>
            <a:ext cx="4508500" cy="68580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AccentBoxVTI">
  <a:themeElements>
    <a:clrScheme name="AnalogousFromLightSeedRightStep">
      <a:dk1>
        <a:srgbClr val="000000"/>
      </a:dk1>
      <a:lt1>
        <a:srgbClr val="FFFFFF"/>
      </a:lt1>
      <a:dk2>
        <a:srgbClr val="302441"/>
      </a:dk2>
      <a:lt2>
        <a:srgbClr val="E8E6E2"/>
      </a:lt2>
      <a:accent1>
        <a:srgbClr val="92A1C4"/>
      </a:accent1>
      <a:accent2>
        <a:srgbClr val="867FBA"/>
      </a:accent2>
      <a:accent3>
        <a:srgbClr val="B096C6"/>
      </a:accent3>
      <a:accent4>
        <a:srgbClr val="B77FBA"/>
      </a:accent4>
      <a:accent5>
        <a:srgbClr val="C593B2"/>
      </a:accent5>
      <a:accent6>
        <a:srgbClr val="BA7F8B"/>
      </a:accent6>
      <a:hlink>
        <a:srgbClr val="928158"/>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office theme</Template>
  <TotalTime>253</TotalTime>
  <Words>1929</Words>
  <Application>Microsoft Office PowerPoint</Application>
  <PresentationFormat>Custom</PresentationFormat>
  <Paragraphs>160</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AccentBoxVTI</vt:lpstr>
      <vt:lpstr>MRA PROJECT PART-B</vt:lpstr>
      <vt:lpstr>Contents:</vt:lpstr>
      <vt:lpstr>Agenda:</vt:lpstr>
      <vt:lpstr>01  Executive Summary  Problem statement Executive Summary &amp; Data  Dictionary Assumptions about data</vt:lpstr>
      <vt:lpstr>Problem Statement</vt:lpstr>
      <vt:lpstr>Executive Summary:</vt:lpstr>
      <vt:lpstr>Data Dictionary</vt:lpstr>
      <vt:lpstr>Duplicate Values:</vt:lpstr>
      <vt:lpstr>Assumptions:</vt:lpstr>
      <vt:lpstr> 02 Exploratory Data Analysis</vt:lpstr>
      <vt:lpstr>Annual Product Sales Count</vt:lpstr>
      <vt:lpstr>Quarterly Product Sales Count</vt:lpstr>
      <vt:lpstr>Monthly Product Sales Count</vt:lpstr>
      <vt:lpstr>Product Sales Count by Day of the Month</vt:lpstr>
      <vt:lpstr>Weekly Product Sales Count</vt:lpstr>
      <vt:lpstr>Weekday Count of Products Sold</vt:lpstr>
      <vt:lpstr>Daily Sales Count</vt:lpstr>
      <vt:lpstr>Product Sales Count</vt:lpstr>
      <vt:lpstr>Slide 19</vt:lpstr>
      <vt:lpstr>Yearly Product Sales Count</vt:lpstr>
      <vt:lpstr>Eatable Products Sales Count:</vt:lpstr>
      <vt:lpstr>Non-Eatable Products Sales Count:</vt:lpstr>
      <vt:lpstr>Top Three Products Over the Years</vt:lpstr>
      <vt:lpstr>Product Sales Count in January and February 2020</vt:lpstr>
      <vt:lpstr>Product Sales Count in 2019</vt:lpstr>
      <vt:lpstr>Product Sales Count in 2018</vt:lpstr>
      <vt:lpstr>Summary </vt:lpstr>
      <vt:lpstr>Recommendation:</vt:lpstr>
      <vt:lpstr>03 Market Basket Analysis</vt:lpstr>
      <vt:lpstr>Market Basket Analysis</vt:lpstr>
      <vt:lpstr>MRA KNIME Workflow</vt:lpstr>
      <vt:lpstr>Output Table</vt:lpstr>
      <vt:lpstr>Associations Identified</vt:lpstr>
      <vt:lpstr>Association Rule Parameters</vt:lpstr>
      <vt:lpstr>Market basket analysis, support, confidence, and lift values </vt:lpstr>
      <vt:lpstr>Association Rules</vt:lpstr>
      <vt:lpstr>Recommendation</vt:lpstr>
      <vt:lpstr>Recommendations:</vt:lpstr>
      <vt:lpstr>Summary</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INDIA</dc:creator>
  <cp:lastModifiedBy>Windows User</cp:lastModifiedBy>
  <cp:revision>903</cp:revision>
  <dcterms:created xsi:type="dcterms:W3CDTF">2023-03-27T12:06:30Z</dcterms:created>
  <dcterms:modified xsi:type="dcterms:W3CDTF">2023-08-16T15:18:07Z</dcterms:modified>
</cp:coreProperties>
</file>